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notesMasterIdLst>
    <p:notesMasterId r:id="rId14"/>
  </p:notesMasterIdLst>
  <p:sldIdLst>
    <p:sldId id="475" r:id="rId2"/>
    <p:sldId id="476" r:id="rId3"/>
    <p:sldId id="477" r:id="rId4"/>
    <p:sldId id="458" r:id="rId5"/>
    <p:sldId id="459" r:id="rId6"/>
    <p:sldId id="478" r:id="rId7"/>
    <p:sldId id="479" r:id="rId8"/>
    <p:sldId id="480" r:id="rId9"/>
    <p:sldId id="481" r:id="rId10"/>
    <p:sldId id="482" r:id="rId11"/>
    <p:sldId id="483" r:id="rId12"/>
    <p:sldId id="486" r:id="rId1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2900" b="1" kern="1200">
        <a:solidFill>
          <a:schemeClr val="hlink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900" b="1" kern="1200">
        <a:solidFill>
          <a:schemeClr val="hlink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900" b="1" kern="1200">
        <a:solidFill>
          <a:schemeClr val="hlink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900" b="1" kern="1200">
        <a:solidFill>
          <a:schemeClr val="hlink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900" b="1" kern="1200">
        <a:solidFill>
          <a:schemeClr val="hlink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900" b="1" kern="1200">
        <a:solidFill>
          <a:schemeClr val="hlink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2900" b="1" kern="1200">
        <a:solidFill>
          <a:schemeClr val="hlink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2900" b="1" kern="1200">
        <a:solidFill>
          <a:schemeClr val="hlink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2900" b="1" kern="1200">
        <a:solidFill>
          <a:schemeClr val="hlink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0BC5"/>
    <a:srgbClr val="FF0000"/>
    <a:srgbClr val="F1C037"/>
    <a:srgbClr val="000000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112" autoAdjust="0"/>
    <p:restoredTop sz="90929"/>
  </p:normalViewPr>
  <p:slideViewPr>
    <p:cSldViewPr>
      <p:cViewPr>
        <p:scale>
          <a:sx n="70" d="100"/>
          <a:sy n="70" d="100"/>
        </p:scale>
        <p:origin x="-1266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DBC37-5D8B-4463-A45C-E7E59E75A195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0ADC4-DF4A-4B51-ACA6-3E87A2FADB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0ADC4-DF4A-4B51-ACA6-3E87A2FADB1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C1888-0F79-4390-8EB1-5E8EFD0851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03E8D-EFE3-40C8-AE0A-70CB6086B9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F7A4C5-06F1-4ABB-A073-884C50220E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9575DA-8E2E-42E1-9BBA-6441F59D68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9BC104-C7E0-41D1-96B2-11468556C6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FCE77C-7806-4BFA-BA17-3997C28C70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95F24C-5B1A-4F37-A64E-01C534D206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4ADD1-9D68-4B76-8774-CF55A2C584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8B364-1D3C-4CED-A61D-129C10732C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12932-8812-4927-8DCE-A2A63D544B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D1EF1860-8C59-4CE8-BE21-59F74D3B10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9C2266C-3A58-41CF-881D-287CA79B11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9" descr="ID# 13698 - Checking Out The View - PowerPoint Animatio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4538" y="1752600"/>
            <a:ext cx="2125662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0"/>
          <p:cNvSpPr/>
          <p:nvPr/>
        </p:nvSpPr>
        <p:spPr>
          <a:xfrm>
            <a:off x="3219450" y="3505200"/>
            <a:ext cx="1905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2053" name="Picture 20" descr="http://kenbirks.com/images/cool/BibleStudy4c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236913"/>
            <a:ext cx="6324600" cy="362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le 10"/>
          <p:cNvSpPr>
            <a:spLocks noChangeArrowheads="1"/>
          </p:cNvSpPr>
          <p:nvPr/>
        </p:nvSpPr>
        <p:spPr bwMode="auto">
          <a:xfrm>
            <a:off x="7162800" y="6324600"/>
            <a:ext cx="198120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2000" u="sng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itchFamily="18" charset="0"/>
                <a:cs typeface="Segoe UI" pitchFamily="34" charset="0"/>
              </a:rPr>
              <a:t>Class  No </a:t>
            </a:r>
            <a:r>
              <a:rPr lang="en-US" sz="2000" u="sng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itchFamily="18" charset="0"/>
                <a:cs typeface="Segoe UI" pitchFamily="34" charset="0"/>
              </a:rPr>
              <a:t>1</a:t>
            </a:r>
            <a:endParaRPr lang="en-US" sz="2000" u="sng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752600" y="1219200"/>
            <a:ext cx="6019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defRPr/>
            </a:pPr>
            <a:r>
              <a:rPr lang="en-US" sz="4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oor Richard" pitchFamily="18" charset="0"/>
              </a:rPr>
              <a:t>Feasts  of  </a:t>
            </a:r>
            <a:r>
              <a:rPr lang="en-US" sz="4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oor Richard" pitchFamily="18" charset="0"/>
              </a:rPr>
              <a:t>Jehovah</a:t>
            </a:r>
            <a:r>
              <a:rPr lang="en-US" sz="44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oor Richard" pitchFamily="18" charset="0"/>
              </a:rPr>
              <a:t> </a:t>
            </a:r>
            <a:r>
              <a:rPr lang="en-US" sz="44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oor Richard" pitchFamily="18" charset="0"/>
              </a:rPr>
              <a:t> </a:t>
            </a:r>
            <a:r>
              <a:rPr lang="en-US" sz="32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oor Richard" pitchFamily="18" charset="0"/>
              </a:rPr>
              <a:t>(Lev 23).</a:t>
            </a:r>
            <a:endParaRPr lang="en-US" sz="36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oor Richard" pitchFamily="18" charset="0"/>
            </a:endParaRP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3048000" y="685800"/>
            <a:ext cx="2209800" cy="533400"/>
          </a:xfrm>
          <a:prstGeom prst="roundRect">
            <a:avLst>
              <a:gd name="adj" fmla="val 16667"/>
            </a:avLst>
          </a:prstGeom>
          <a:ln w="19050">
            <a:solidFill>
              <a:srgbClr val="FF00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2400" b="1" dirty="0">
                <a:solidFill>
                  <a:srgbClr val="FFFF00"/>
                </a:solidFill>
                <a:latin typeface="Arial Black" pitchFamily="34" charset="0"/>
              </a:rPr>
              <a:t>YEAR </a:t>
            </a:r>
            <a:r>
              <a:rPr lang="en-US" sz="2400" b="1" dirty="0" smtClean="0">
                <a:solidFill>
                  <a:srgbClr val="FFFF00"/>
                </a:solidFill>
                <a:latin typeface="Arial Black" pitchFamily="34" charset="0"/>
              </a:rPr>
              <a:t>2017</a:t>
            </a:r>
            <a:endParaRPr lang="en-US" sz="32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76200" y="0"/>
            <a:ext cx="922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>
              <a:spcBef>
                <a:spcPct val="20000"/>
              </a:spcBef>
              <a:buClr>
                <a:schemeClr val="accent3"/>
              </a:buClr>
              <a:buSzPct val="100000"/>
              <a:defRPr/>
            </a:pPr>
            <a:r>
              <a:rPr lang="en-US" sz="3600" b="1" u="sng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</a:t>
            </a:r>
            <a:r>
              <a:rPr lang="en-US" sz="3600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ssembly </a:t>
            </a:r>
            <a:r>
              <a:rPr lang="en-US" sz="3600" b="1" u="sng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</a:t>
            </a:r>
            <a:r>
              <a:rPr lang="en-US" sz="3600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ible </a:t>
            </a:r>
            <a:r>
              <a:rPr lang="en-US" sz="3600" b="1" u="sng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</a:t>
            </a:r>
            <a:r>
              <a:rPr lang="en-US" sz="3600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lasses </a:t>
            </a:r>
            <a:r>
              <a:rPr lang="en-US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for Teens</a:t>
            </a:r>
            <a:endParaRPr lang="en-US" sz="3600" b="1" i="1" kern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bdsunil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9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9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1" accel="100000" fill="hold">
                                          <p:stCondLst>
                                            <p:cond delay="7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9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1" accel="100000" fill="hold">
                                          <p:stCondLst>
                                            <p:cond delay="7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9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1" accel="100000" fill="hold">
                                          <p:stCondLst>
                                            <p:cond delay="7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ubtitle 2"/>
          <p:cNvSpPr txBox="1">
            <a:spLocks/>
          </p:cNvSpPr>
          <p:nvPr/>
        </p:nvSpPr>
        <p:spPr>
          <a:xfrm>
            <a:off x="-76200" y="1066800"/>
            <a:ext cx="4648200" cy="5334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1. Feast of Passover </a:t>
            </a:r>
            <a:endParaRPr lang="en-US" sz="1800" b="0" u="sng" dirty="0"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sp>
        <p:nvSpPr>
          <p:cNvPr id="52" name="Subtitle 2"/>
          <p:cNvSpPr txBox="1">
            <a:spLocks/>
          </p:cNvSpPr>
          <p:nvPr/>
        </p:nvSpPr>
        <p:spPr>
          <a:xfrm>
            <a:off x="2590800" y="1066800"/>
            <a:ext cx="4648200" cy="5334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2. Feast of unleavened bread</a:t>
            </a:r>
            <a:endParaRPr lang="en-US" sz="1800" b="0" u="sng" dirty="0"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sp>
        <p:nvSpPr>
          <p:cNvPr id="53" name="Subtitle 2"/>
          <p:cNvSpPr txBox="1">
            <a:spLocks/>
          </p:cNvSpPr>
          <p:nvPr/>
        </p:nvSpPr>
        <p:spPr>
          <a:xfrm>
            <a:off x="6096000" y="1066800"/>
            <a:ext cx="4648200" cy="5334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3. Feast of </a:t>
            </a:r>
            <a:r>
              <a:rPr lang="en-US" sz="1800" dirty="0" err="1" smtClean="0">
                <a:solidFill>
                  <a:srgbClr val="FF0000"/>
                </a:solidFill>
              </a:rPr>
              <a:t>firstfruits</a:t>
            </a:r>
            <a:endParaRPr lang="en-US" sz="1800" b="0" u="sng" dirty="0"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sp>
        <p:nvSpPr>
          <p:cNvPr id="54" name="Subtitle 2"/>
          <p:cNvSpPr txBox="1">
            <a:spLocks/>
          </p:cNvSpPr>
          <p:nvPr/>
        </p:nvSpPr>
        <p:spPr>
          <a:xfrm>
            <a:off x="-76200" y="1447800"/>
            <a:ext cx="4648200" cy="5334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4. Feast of Pentecost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55" name="Subtitle 2"/>
          <p:cNvSpPr txBox="1">
            <a:spLocks/>
          </p:cNvSpPr>
          <p:nvPr/>
        </p:nvSpPr>
        <p:spPr>
          <a:xfrm>
            <a:off x="2590800" y="1447800"/>
            <a:ext cx="3200400" cy="457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5. Feast of Trumpets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56" name="Subtitle 2"/>
          <p:cNvSpPr txBox="1">
            <a:spLocks/>
          </p:cNvSpPr>
          <p:nvPr/>
        </p:nvSpPr>
        <p:spPr>
          <a:xfrm>
            <a:off x="6096000" y="1447800"/>
            <a:ext cx="4572000" cy="6096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6. The day of Atonement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2" name="Subtitle 2"/>
          <p:cNvSpPr txBox="1">
            <a:spLocks/>
          </p:cNvSpPr>
          <p:nvPr/>
        </p:nvSpPr>
        <p:spPr>
          <a:xfrm>
            <a:off x="-76200" y="1905000"/>
            <a:ext cx="5105400" cy="5334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7. Feast of Tabernacles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3" name="Subtitle 2"/>
          <p:cNvSpPr txBox="1">
            <a:spLocks/>
          </p:cNvSpPr>
          <p:nvPr/>
        </p:nvSpPr>
        <p:spPr bwMode="auto">
          <a:xfrm>
            <a:off x="990600" y="2590800"/>
            <a:ext cx="693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v"/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6.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These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were </a:t>
            </a:r>
            <a:r>
              <a:rPr lang="en-US" sz="2800" dirty="0" smtClean="0">
                <a:solidFill>
                  <a:srgbClr val="680BC5"/>
                </a:solidFill>
                <a:latin typeface="+mn-lt"/>
              </a:rPr>
              <a:t>Memorial feasts</a:t>
            </a:r>
            <a:endParaRPr lang="en-US" sz="3600" b="1" i="1" kern="0" dirty="0">
              <a:ln w="11430"/>
              <a:solidFill>
                <a:srgbClr val="680BC5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pic>
        <p:nvPicPr>
          <p:cNvPr id="24" name="Picture 11" descr="memorial feasts साठी प्रतिमा परिणाम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1" y="1931493"/>
            <a:ext cx="2895600" cy="1878508"/>
          </a:xfrm>
          <a:prstGeom prst="rect">
            <a:avLst/>
          </a:prstGeom>
          <a:noFill/>
        </p:spPr>
      </p:pic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76200" y="3810000"/>
            <a:ext cx="9220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>
              <a:buFont typeface="Arial" pitchFamily="34" charset="0"/>
              <a:buChar char="•"/>
              <a:defRPr/>
            </a:pPr>
            <a:r>
              <a:rPr lang="en-US" sz="1800" b="0" dirty="0">
                <a:ln w="11430"/>
                <a:solidFill>
                  <a:srgbClr val="FF0000"/>
                </a:solidFill>
              </a:rPr>
              <a:t>  </a:t>
            </a:r>
            <a:r>
              <a:rPr lang="en-US" sz="1800" b="0" dirty="0" err="1" smtClean="0">
                <a:solidFill>
                  <a:srgbClr val="FF0000"/>
                </a:solidFill>
              </a:rPr>
              <a:t>Exo</a:t>
            </a:r>
            <a:r>
              <a:rPr lang="en-US" sz="1800" b="0" dirty="0" smtClean="0">
                <a:solidFill>
                  <a:srgbClr val="FF0000"/>
                </a:solidFill>
              </a:rPr>
              <a:t> 12.14 </a:t>
            </a:r>
            <a:r>
              <a:rPr lang="en-US" sz="1800" b="0" dirty="0" smtClean="0">
                <a:solidFill>
                  <a:srgbClr val="FF0000"/>
                </a:solidFill>
              </a:rPr>
              <a:t> </a:t>
            </a:r>
            <a:r>
              <a:rPr lang="en-US" sz="1800" b="0" i="1" dirty="0" smtClean="0">
                <a:solidFill>
                  <a:schemeClr val="tx1"/>
                </a:solidFill>
              </a:rPr>
              <a:t>And </a:t>
            </a:r>
            <a:r>
              <a:rPr lang="en-US" sz="1800" b="0" i="1" dirty="0" smtClean="0">
                <a:solidFill>
                  <a:schemeClr val="tx1"/>
                </a:solidFill>
              </a:rPr>
              <a:t>this day shall be unto you </a:t>
            </a:r>
            <a:r>
              <a:rPr lang="en-US" sz="1800" i="1" dirty="0" smtClean="0">
                <a:solidFill>
                  <a:srgbClr val="680BC5"/>
                </a:solidFill>
              </a:rPr>
              <a:t>for a memorial</a:t>
            </a:r>
            <a:r>
              <a:rPr lang="en-US" sz="1800" b="0" i="1" dirty="0" smtClean="0">
                <a:solidFill>
                  <a:schemeClr val="tx1"/>
                </a:solidFill>
              </a:rPr>
              <a:t>; and ye shall 	      	      </a:t>
            </a:r>
            <a:r>
              <a:rPr lang="en-US" sz="1800" i="1" dirty="0" smtClean="0">
                <a:solidFill>
                  <a:srgbClr val="680BC5"/>
                </a:solidFill>
              </a:rPr>
              <a:t>keep </a:t>
            </a:r>
            <a:r>
              <a:rPr lang="en-US" sz="1800" i="1" dirty="0" smtClean="0">
                <a:solidFill>
                  <a:srgbClr val="680BC5"/>
                </a:solidFill>
              </a:rPr>
              <a:t>it a feast </a:t>
            </a:r>
            <a:r>
              <a:rPr lang="en-US" sz="1800" b="0" i="1" dirty="0" smtClean="0">
                <a:solidFill>
                  <a:schemeClr val="tx1"/>
                </a:solidFill>
              </a:rPr>
              <a:t>to the LORD throughout your generations… </a:t>
            </a:r>
            <a:br>
              <a:rPr lang="en-US" sz="1800" b="0" i="1" dirty="0" smtClean="0">
                <a:solidFill>
                  <a:schemeClr val="tx1"/>
                </a:solidFill>
              </a:rPr>
            </a:br>
            <a:endParaRPr lang="en-US" sz="1800" b="0" i="1" dirty="0">
              <a:solidFill>
                <a:schemeClr val="tx1"/>
              </a:solidFill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76200" y="4495800"/>
            <a:ext cx="9220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>
              <a:buFont typeface="Arial" pitchFamily="34" charset="0"/>
              <a:buChar char="•"/>
              <a:defRPr/>
            </a:pPr>
            <a:r>
              <a:rPr lang="en-US" sz="1800" b="0" dirty="0">
                <a:ln w="11430"/>
                <a:solidFill>
                  <a:schemeClr val="tx1"/>
                </a:solidFill>
              </a:rPr>
              <a:t>  </a:t>
            </a:r>
            <a:r>
              <a:rPr lang="en-US" sz="1800" b="0" dirty="0" err="1" smtClean="0">
                <a:solidFill>
                  <a:srgbClr val="FF0000"/>
                </a:solidFill>
              </a:rPr>
              <a:t>Exo</a:t>
            </a:r>
            <a:r>
              <a:rPr lang="en-US" sz="1800" b="0" dirty="0" smtClean="0">
                <a:solidFill>
                  <a:srgbClr val="FF0000"/>
                </a:solidFill>
              </a:rPr>
              <a:t> 13.3</a:t>
            </a:r>
            <a:r>
              <a:rPr lang="en-US" sz="1800" b="0" dirty="0" smtClean="0">
                <a:solidFill>
                  <a:schemeClr val="tx1"/>
                </a:solidFill>
              </a:rPr>
              <a:t>   </a:t>
            </a:r>
            <a:r>
              <a:rPr lang="en-US" sz="1800" b="0" i="1" dirty="0" smtClean="0">
                <a:solidFill>
                  <a:schemeClr val="tx1"/>
                </a:solidFill>
              </a:rPr>
              <a:t>And Moses said unto the people, </a:t>
            </a:r>
            <a:r>
              <a:rPr lang="en-US" sz="1800" i="1" dirty="0" smtClean="0">
                <a:solidFill>
                  <a:srgbClr val="680BC5"/>
                </a:solidFill>
              </a:rPr>
              <a:t>Remember this day</a:t>
            </a:r>
            <a:r>
              <a:rPr lang="en-US" sz="1800" b="0" i="1" dirty="0" smtClean="0">
                <a:solidFill>
                  <a:schemeClr val="tx1"/>
                </a:solidFill>
              </a:rPr>
              <a:t>, in which </a:t>
            </a:r>
            <a:r>
              <a:rPr lang="en-US" sz="1800" b="0" i="1" dirty="0" smtClean="0">
                <a:solidFill>
                  <a:schemeClr val="tx1"/>
                </a:solidFill>
              </a:rPr>
              <a:t>ye              </a:t>
            </a:r>
            <a:r>
              <a:rPr lang="en-US" sz="1800" b="0" i="1" dirty="0" smtClean="0">
                <a:solidFill>
                  <a:schemeClr val="tx1"/>
                </a:solidFill>
              </a:rPr>
              <a:t>	      </a:t>
            </a:r>
            <a:r>
              <a:rPr lang="en-US" sz="1800" b="0" i="1" dirty="0" smtClean="0">
                <a:solidFill>
                  <a:schemeClr val="tx1"/>
                </a:solidFill>
              </a:rPr>
              <a:t>came </a:t>
            </a:r>
            <a:r>
              <a:rPr lang="en-US" sz="1800" b="0" i="1" dirty="0" smtClean="0">
                <a:solidFill>
                  <a:schemeClr val="tx1"/>
                </a:solidFill>
              </a:rPr>
              <a:t>out from Egypt, out of the house of bondage…</a:t>
            </a:r>
            <a:endParaRPr lang="en-US" sz="1800" b="0" i="1" dirty="0">
              <a:solidFill>
                <a:schemeClr val="tx1"/>
              </a:solidFill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76200" y="5181600"/>
            <a:ext cx="9220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>
              <a:buFont typeface="Arial" pitchFamily="34" charset="0"/>
              <a:buChar char="•"/>
              <a:defRPr/>
            </a:pPr>
            <a:r>
              <a:rPr lang="en-US" sz="1800" b="0" dirty="0">
                <a:ln w="11430"/>
                <a:solidFill>
                  <a:schemeClr val="tx1"/>
                </a:solidFill>
              </a:rPr>
              <a:t>  </a:t>
            </a:r>
            <a:r>
              <a:rPr lang="en-US" sz="1800" b="0" dirty="0" smtClean="0">
                <a:solidFill>
                  <a:srgbClr val="FF0000"/>
                </a:solidFill>
              </a:rPr>
              <a:t>Deut 16.12</a:t>
            </a:r>
            <a:r>
              <a:rPr lang="en-US" sz="1800" b="0" i="1" dirty="0" smtClean="0">
                <a:solidFill>
                  <a:srgbClr val="FF0000"/>
                </a:solidFill>
              </a:rPr>
              <a:t> </a:t>
            </a:r>
            <a:r>
              <a:rPr lang="en-US" sz="1800" b="0" i="1" dirty="0" smtClean="0">
                <a:solidFill>
                  <a:schemeClr val="tx1"/>
                </a:solidFill>
              </a:rPr>
              <a:t>And </a:t>
            </a:r>
            <a:r>
              <a:rPr lang="en-US" sz="1800" i="1" dirty="0" smtClean="0">
                <a:solidFill>
                  <a:srgbClr val="680BC5"/>
                </a:solidFill>
              </a:rPr>
              <a:t>thou </a:t>
            </a:r>
            <a:r>
              <a:rPr lang="en-US" sz="1800" i="1" dirty="0" err="1" smtClean="0">
                <a:solidFill>
                  <a:srgbClr val="680BC5"/>
                </a:solidFill>
              </a:rPr>
              <a:t>shalt</a:t>
            </a:r>
            <a:r>
              <a:rPr lang="en-US" sz="1800" i="1" dirty="0" smtClean="0">
                <a:solidFill>
                  <a:srgbClr val="680BC5"/>
                </a:solidFill>
              </a:rPr>
              <a:t> remember </a:t>
            </a:r>
            <a:r>
              <a:rPr lang="en-US" sz="1800" b="0" i="1" dirty="0" smtClean="0">
                <a:solidFill>
                  <a:schemeClr val="tx1"/>
                </a:solidFill>
              </a:rPr>
              <a:t>that thou </a:t>
            </a:r>
            <a:r>
              <a:rPr lang="en-US" sz="1800" b="0" i="1" dirty="0" err="1" smtClean="0">
                <a:solidFill>
                  <a:schemeClr val="tx1"/>
                </a:solidFill>
              </a:rPr>
              <a:t>wast</a:t>
            </a:r>
            <a:r>
              <a:rPr lang="en-US" sz="1800" b="0" i="1" dirty="0" smtClean="0">
                <a:solidFill>
                  <a:schemeClr val="tx1"/>
                </a:solidFill>
              </a:rPr>
              <a:t> a bondman in Egypt: </a:t>
            </a:r>
            <a:r>
              <a:rPr lang="en-US" sz="1800" b="0" i="1" dirty="0" smtClean="0">
                <a:solidFill>
                  <a:schemeClr val="tx1"/>
                </a:solidFill>
              </a:rPr>
              <a:t>                </a:t>
            </a:r>
            <a:r>
              <a:rPr lang="en-US" sz="1800" b="0" i="1" dirty="0" smtClean="0">
                <a:solidFill>
                  <a:schemeClr val="tx1"/>
                </a:solidFill>
              </a:rPr>
              <a:t>	       </a:t>
            </a:r>
            <a:r>
              <a:rPr lang="en-US" sz="1800" b="0" i="1" dirty="0" smtClean="0">
                <a:solidFill>
                  <a:schemeClr val="tx1"/>
                </a:solidFill>
              </a:rPr>
              <a:t>and </a:t>
            </a:r>
            <a:r>
              <a:rPr lang="en-US" sz="1800" b="0" i="1" dirty="0" smtClean="0">
                <a:solidFill>
                  <a:schemeClr val="tx1"/>
                </a:solidFill>
              </a:rPr>
              <a:t>thou </a:t>
            </a:r>
            <a:r>
              <a:rPr lang="en-US" sz="1800" b="0" i="1" dirty="0" err="1" smtClean="0">
                <a:solidFill>
                  <a:schemeClr val="tx1"/>
                </a:solidFill>
              </a:rPr>
              <a:t>shalt</a:t>
            </a:r>
            <a:r>
              <a:rPr lang="en-US" sz="1800" b="0" i="1" dirty="0" smtClean="0">
                <a:solidFill>
                  <a:schemeClr val="tx1"/>
                </a:solidFill>
              </a:rPr>
              <a:t> observe and do these statutes</a:t>
            </a:r>
            <a:endParaRPr lang="en-US" sz="1800" b="0" i="1" dirty="0">
              <a:solidFill>
                <a:schemeClr val="tx1"/>
              </a:solidFill>
            </a:endParaRPr>
          </a:p>
        </p:txBody>
      </p:sp>
      <p:sp>
        <p:nvSpPr>
          <p:cNvPr id="29" name="Subtitle 2"/>
          <p:cNvSpPr txBox="1">
            <a:spLocks/>
          </p:cNvSpPr>
          <p:nvPr/>
        </p:nvSpPr>
        <p:spPr bwMode="auto">
          <a:xfrm>
            <a:off x="1143000" y="5791200"/>
            <a:ext cx="9067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lvl="0" indent="-342900" algn="l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1800" dirty="0" smtClean="0">
                <a:solidFill>
                  <a:srgbClr val="00B050"/>
                </a:solidFill>
                <a:ea typeface="Tahoma" pitchFamily="34" charset="0"/>
                <a:cs typeface="Tahoma" pitchFamily="34" charset="0"/>
              </a:rPr>
              <a:t>We remember our Birthday, Independence day etc</a:t>
            </a:r>
          </a:p>
        </p:txBody>
      </p:sp>
      <p:sp>
        <p:nvSpPr>
          <p:cNvPr id="39" name="Subtitle 2"/>
          <p:cNvSpPr txBox="1">
            <a:spLocks/>
          </p:cNvSpPr>
          <p:nvPr/>
        </p:nvSpPr>
        <p:spPr bwMode="auto">
          <a:xfrm>
            <a:off x="1143000" y="6172200"/>
            <a:ext cx="7620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lvl="0" indent="-342900" algn="l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1800" dirty="0" smtClean="0">
                <a:solidFill>
                  <a:srgbClr val="00B050"/>
                </a:solidFill>
                <a:ea typeface="Tahoma" pitchFamily="34" charset="0"/>
                <a:cs typeface="Tahoma" pitchFamily="34" charset="0"/>
              </a:rPr>
              <a:t>Likewise through these feasts, God wants them to remember </a:t>
            </a:r>
            <a:r>
              <a:rPr lang="en-US" sz="1800" dirty="0" smtClean="0">
                <a:solidFill>
                  <a:srgbClr val="00B050"/>
                </a:solidFill>
                <a:ea typeface="Tahoma" pitchFamily="34" charset="0"/>
                <a:cs typeface="Tahoma" pitchFamily="34" charset="0"/>
              </a:rPr>
              <a:t>                </a:t>
            </a:r>
            <a:r>
              <a:rPr lang="en-US" sz="1800" dirty="0" smtClean="0">
                <a:solidFill>
                  <a:srgbClr val="680BC5"/>
                </a:solidFill>
                <a:ea typeface="Tahoma" pitchFamily="34" charset="0"/>
                <a:cs typeface="Tahoma" pitchFamily="34" charset="0"/>
              </a:rPr>
              <a:t>who </a:t>
            </a:r>
            <a:r>
              <a:rPr lang="en-US" sz="1800" dirty="0" smtClean="0">
                <a:solidFill>
                  <a:srgbClr val="680BC5"/>
                </a:solidFill>
                <a:ea typeface="Tahoma" pitchFamily="34" charset="0"/>
                <a:cs typeface="Tahoma" pitchFamily="34" charset="0"/>
              </a:rPr>
              <a:t>and how they were.</a:t>
            </a: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C00000"/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b="1" dirty="0">
                <a:solidFill>
                  <a:srgbClr val="FF0000"/>
                </a:solidFill>
                <a:latin typeface="tbdsunil" pitchFamily="2" charset="0"/>
              </a:rPr>
              <a:t> </a:t>
            </a:r>
            <a:endParaRPr lang="en-US" sz="1600" b="1" dirty="0">
              <a:solidFill>
                <a:srgbClr val="996633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 bwMode="auto">
          <a:xfrm>
            <a:off x="838200" y="-228600"/>
            <a:ext cx="937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defRPr/>
            </a:pPr>
            <a:r>
              <a:rPr lang="en-US" sz="2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Semibold" pitchFamily="34" charset="0"/>
                <a:cs typeface="Segoe UI Semibold" pitchFamily="34" charset="0"/>
              </a:rPr>
              <a:t>I)</a:t>
            </a:r>
            <a:r>
              <a:rPr lang="en-US" sz="54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Semibold" pitchFamily="34" charset="0"/>
                <a:cs typeface="Segoe UI Semibold" pitchFamily="34" charset="0"/>
              </a:rPr>
              <a:t> </a:t>
            </a:r>
            <a:r>
              <a:rPr lang="en-US" sz="32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Semibold" pitchFamily="34" charset="0"/>
                <a:cs typeface="Segoe UI Semibold" pitchFamily="34" charset="0"/>
              </a:rPr>
              <a:t>INTRODUCTION  </a:t>
            </a:r>
            <a:r>
              <a:rPr lang="en-US" sz="40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oor Richard" pitchFamily="18" charset="0"/>
              </a:rPr>
              <a:t>Facts of these Feasts</a:t>
            </a:r>
            <a:endParaRPr lang="en-US" sz="7200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oor Richar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26" grpId="0" build="p" autoUpdateAnimBg="0" advAuto="0"/>
      <p:bldP spid="27" grpId="0" build="p" autoUpdateAnimBg="0" advAuto="0"/>
      <p:bldP spid="28" grpId="0" build="p" autoUpdateAnimBg="0" advAuto="0"/>
      <p:bldP spid="29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C00000"/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b="1" dirty="0">
                <a:solidFill>
                  <a:srgbClr val="FF0000"/>
                </a:solidFill>
                <a:latin typeface="tbdsunil" pitchFamily="2" charset="0"/>
              </a:rPr>
              <a:t> </a:t>
            </a:r>
            <a:endParaRPr lang="en-US" sz="1600" b="1" dirty="0">
              <a:solidFill>
                <a:srgbClr val="996633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3" name="Subtitle 2"/>
          <p:cNvSpPr txBox="1">
            <a:spLocks/>
          </p:cNvSpPr>
          <p:nvPr/>
        </p:nvSpPr>
        <p:spPr bwMode="auto">
          <a:xfrm>
            <a:off x="1600200" y="8382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v"/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7.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These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were </a:t>
            </a:r>
            <a:r>
              <a:rPr lang="en-US" sz="2800" dirty="0" smtClean="0">
                <a:solidFill>
                  <a:srgbClr val="680BC5"/>
                </a:solidFill>
                <a:latin typeface="+mn-lt"/>
              </a:rPr>
              <a:t>Prophetic feasts</a:t>
            </a:r>
            <a:endParaRPr lang="en-US" sz="3600" b="1" i="1" kern="0" dirty="0">
              <a:ln w="11430"/>
              <a:solidFill>
                <a:srgbClr val="680BC5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pic>
        <p:nvPicPr>
          <p:cNvPr id="19" name="Picture 32" descr="http://enlivenpublishing.com/blog/wp-content/uploads/2011/04/Prophetic-Vision.jpg"/>
          <p:cNvPicPr>
            <a:picLocks noChangeAspect="1" noChangeArrowheads="1"/>
          </p:cNvPicPr>
          <p:nvPr/>
        </p:nvPicPr>
        <p:blipFill>
          <a:blip r:embed="rId2"/>
          <a:srcRect t="11111" b="13889"/>
          <a:stretch>
            <a:fillRect/>
          </a:stretch>
        </p:blipFill>
        <p:spPr bwMode="auto">
          <a:xfrm>
            <a:off x="7162800" y="0"/>
            <a:ext cx="2057400" cy="2057400"/>
          </a:xfrm>
          <a:prstGeom prst="rect">
            <a:avLst/>
          </a:prstGeom>
          <a:noFill/>
        </p:spPr>
      </p:pic>
      <p:sp>
        <p:nvSpPr>
          <p:cNvPr id="58" name="Content Placeholder 2"/>
          <p:cNvSpPr txBox="1">
            <a:spLocks/>
          </p:cNvSpPr>
          <p:nvPr/>
        </p:nvSpPr>
        <p:spPr bwMode="auto">
          <a:xfrm>
            <a:off x="76200" y="1371600"/>
            <a:ext cx="701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>
              <a:buFont typeface="Arial" pitchFamily="34" charset="0"/>
              <a:buChar char="•"/>
              <a:defRPr/>
            </a:pPr>
            <a:r>
              <a:rPr lang="en-US" sz="1800" dirty="0">
                <a:ln w="11430"/>
                <a:solidFill>
                  <a:schemeClr val="tx1"/>
                </a:solidFill>
              </a:rPr>
              <a:t>  </a:t>
            </a:r>
            <a:r>
              <a:rPr lang="en-US" sz="1750" dirty="0" smtClean="0">
                <a:solidFill>
                  <a:srgbClr val="FF0000"/>
                </a:solidFill>
              </a:rPr>
              <a:t>1 </a:t>
            </a:r>
            <a:r>
              <a:rPr lang="en-US" sz="1750" dirty="0" err="1" smtClean="0">
                <a:solidFill>
                  <a:srgbClr val="FF0000"/>
                </a:solidFill>
              </a:rPr>
              <a:t>Cor</a:t>
            </a:r>
            <a:r>
              <a:rPr lang="en-US" sz="1750" dirty="0" smtClean="0">
                <a:solidFill>
                  <a:srgbClr val="FF0000"/>
                </a:solidFill>
              </a:rPr>
              <a:t> 10.11 </a:t>
            </a:r>
            <a:r>
              <a:rPr lang="en-US" sz="1750" i="1" dirty="0" smtClean="0">
                <a:solidFill>
                  <a:schemeClr val="tx1"/>
                </a:solidFill>
              </a:rPr>
              <a:t>Now all these things happened unto them for 	          </a:t>
            </a:r>
            <a:r>
              <a:rPr lang="en-US" sz="1750" i="1" dirty="0" smtClean="0">
                <a:solidFill>
                  <a:srgbClr val="FF0000"/>
                </a:solidFill>
              </a:rPr>
              <a:t>ensamples </a:t>
            </a:r>
            <a:r>
              <a:rPr lang="en-US" sz="1750" i="1" dirty="0" smtClean="0">
                <a:solidFill>
                  <a:srgbClr val="0070C0"/>
                </a:solidFill>
              </a:rPr>
              <a:t>(</a:t>
            </a:r>
            <a:r>
              <a:rPr lang="en-US" sz="1750" i="1" dirty="0" err="1" smtClean="0">
                <a:solidFill>
                  <a:srgbClr val="0070C0"/>
                </a:solidFill>
              </a:rPr>
              <a:t>Tupos</a:t>
            </a:r>
            <a:r>
              <a:rPr lang="en-US" sz="1750" i="1" dirty="0" smtClean="0">
                <a:solidFill>
                  <a:srgbClr val="0070C0"/>
                </a:solidFill>
              </a:rPr>
              <a:t>)</a:t>
            </a:r>
            <a:r>
              <a:rPr lang="en-US" sz="1800" i="1" dirty="0" smtClean="0">
                <a:solidFill>
                  <a:schemeClr val="tx1"/>
                </a:solidFill>
              </a:rPr>
              <a:t/>
            </a:r>
            <a:br>
              <a:rPr lang="en-US" sz="1800" i="1" dirty="0" smtClean="0">
                <a:solidFill>
                  <a:schemeClr val="tx1"/>
                </a:solidFill>
              </a:rPr>
            </a:br>
            <a:endParaRPr lang="en-US" sz="1800" i="1" dirty="0">
              <a:solidFill>
                <a:schemeClr val="tx1"/>
              </a:solidFill>
            </a:endParaRPr>
          </a:p>
        </p:txBody>
      </p:sp>
      <p:sp>
        <p:nvSpPr>
          <p:cNvPr id="59" name="Subtitle 2"/>
          <p:cNvSpPr txBox="1">
            <a:spLocks/>
          </p:cNvSpPr>
          <p:nvPr/>
        </p:nvSpPr>
        <p:spPr bwMode="auto">
          <a:xfrm>
            <a:off x="-76200" y="2057400"/>
            <a:ext cx="922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lvl="0" indent="-342900" algn="l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1800" dirty="0" err="1" smtClean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Tupos</a:t>
            </a:r>
            <a:r>
              <a:rPr lang="en-US" sz="1800" dirty="0" smtClean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1800" dirty="0" smtClean="0">
                <a:solidFill>
                  <a:srgbClr val="00B050"/>
                </a:solidFill>
                <a:ea typeface="Tahoma" pitchFamily="34" charset="0"/>
                <a:cs typeface="Tahoma" pitchFamily="34" charset="0"/>
              </a:rPr>
              <a:t>means type. </a:t>
            </a:r>
            <a:r>
              <a:rPr lang="en-US" sz="1800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To make an impression (mark) by applying </a:t>
            </a:r>
            <a:r>
              <a:rPr lang="en-US" sz="1800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pressure</a:t>
            </a:r>
            <a:r>
              <a:rPr lang="en-US" sz="1800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.</a:t>
            </a:r>
            <a:r>
              <a:rPr lang="en-US" sz="1800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N</a:t>
            </a:r>
            <a:endParaRPr lang="en-US" sz="1800" dirty="0" smtClean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60" name="Subtitle 2"/>
          <p:cNvSpPr txBox="1">
            <a:spLocks/>
          </p:cNvSpPr>
          <p:nvPr/>
        </p:nvSpPr>
        <p:spPr bwMode="auto">
          <a:xfrm>
            <a:off x="838200" y="24384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lvl="0" indent="-342900" algn="l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ü"/>
              <a:defRPr/>
            </a:pPr>
            <a:r>
              <a:rPr lang="en-US" sz="1800" b="0" dirty="0" smtClean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Like impression of thump </a:t>
            </a:r>
            <a:r>
              <a:rPr lang="en-US" sz="1800" b="0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on a paper</a:t>
            </a:r>
          </a:p>
        </p:txBody>
      </p:sp>
      <p:pic>
        <p:nvPicPr>
          <p:cNvPr id="61" name="Picture 34" descr="http://www.naadi-shastra.com/images/step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49722"/>
            <a:ext cx="2113722" cy="1732078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4" name="Subtitle 2"/>
          <p:cNvSpPr txBox="1">
            <a:spLocks/>
          </p:cNvSpPr>
          <p:nvPr/>
        </p:nvSpPr>
        <p:spPr bwMode="auto">
          <a:xfrm>
            <a:off x="838200" y="28194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lvl="0" indent="-342900" algn="l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ü"/>
              <a:defRPr/>
            </a:pPr>
            <a:r>
              <a:rPr lang="en-US" sz="1800" b="0" dirty="0" smtClean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Like impression of fingers </a:t>
            </a:r>
            <a:r>
              <a:rPr lang="en-US" sz="1800" b="0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while mixing the dough </a:t>
            </a:r>
          </a:p>
        </p:txBody>
      </p:sp>
      <p:pic>
        <p:nvPicPr>
          <p:cNvPr id="65" name="Picture 2" descr="http://vegrec.vegrecipesofindi.netdna-cdn.com/wp-content/uploads/2009/08/roti-recipe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5039101"/>
            <a:ext cx="2514600" cy="1735289"/>
          </a:xfrm>
          <a:prstGeom prst="rect">
            <a:avLst/>
          </a:prstGeom>
          <a:noFill/>
        </p:spPr>
      </p:pic>
      <p:sp>
        <p:nvSpPr>
          <p:cNvPr id="66" name="Subtitle 2"/>
          <p:cNvSpPr txBox="1">
            <a:spLocks/>
          </p:cNvSpPr>
          <p:nvPr/>
        </p:nvSpPr>
        <p:spPr bwMode="auto">
          <a:xfrm>
            <a:off x="838200" y="32004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lvl="0" indent="-342900" algn="l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ü"/>
              <a:defRPr/>
            </a:pPr>
            <a:r>
              <a:rPr lang="en-US" sz="1800" b="0" dirty="0" smtClean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Like impression of wax (seal)</a:t>
            </a:r>
            <a:r>
              <a:rPr lang="en-US" sz="1800" b="0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on govt. papers</a:t>
            </a:r>
          </a:p>
        </p:txBody>
      </p:sp>
      <p:pic>
        <p:nvPicPr>
          <p:cNvPr id="67" name="Picture 4" descr="http://www.bridetobe.com.au/images/default-source/article-library/floretine-australia-double-initialled-wax-seal.jpg?sfvrsn=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5029200"/>
            <a:ext cx="2209800" cy="1694391"/>
          </a:xfrm>
          <a:prstGeom prst="rect">
            <a:avLst/>
          </a:prstGeom>
          <a:noFill/>
        </p:spPr>
      </p:pic>
      <p:sp>
        <p:nvSpPr>
          <p:cNvPr id="69" name="Subtitle 2"/>
          <p:cNvSpPr txBox="1">
            <a:spLocks/>
          </p:cNvSpPr>
          <p:nvPr/>
        </p:nvSpPr>
        <p:spPr bwMode="auto">
          <a:xfrm>
            <a:off x="838200" y="35814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lvl="0" indent="-342900" algn="l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ü"/>
              <a:defRPr/>
            </a:pPr>
            <a:r>
              <a:rPr lang="en-US" sz="1800" b="0" dirty="0" smtClean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Like impression of nails, </a:t>
            </a:r>
            <a:r>
              <a:rPr lang="en-US" sz="1800" b="0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on the hands of Lord Jesus Christ. MJ</a:t>
            </a:r>
          </a:p>
        </p:txBody>
      </p:sp>
      <p:pic>
        <p:nvPicPr>
          <p:cNvPr id="70" name="Picture 69" descr="http://2.bp.blogspot.com/-vSn_ZyXEksE/UWMe7AbDhGI/AAAAAAAACgM/9gBvmptwyAs/s1600/christ-hands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2800" y="5028092"/>
            <a:ext cx="1828800" cy="1753708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1" name="Subtitle 2"/>
          <p:cNvSpPr txBox="1">
            <a:spLocks/>
          </p:cNvSpPr>
          <p:nvPr/>
        </p:nvSpPr>
        <p:spPr bwMode="auto">
          <a:xfrm>
            <a:off x="76200" y="4114800"/>
            <a:ext cx="9067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lvl="0" indent="-342900" algn="l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God loves His son so much that He has made His Son’s impression </a:t>
            </a:r>
            <a:r>
              <a:rPr lang="en-US" sz="1800" dirty="0" smtClean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(</a:t>
            </a:r>
            <a:r>
              <a:rPr lang="en-US" sz="1800" dirty="0" err="1" smtClean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Tupos</a:t>
            </a:r>
            <a:r>
              <a:rPr lang="en-US" sz="1800" dirty="0" smtClean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)</a:t>
            </a:r>
            <a:r>
              <a:rPr lang="en-US" sz="1800" dirty="0" smtClean="0">
                <a:solidFill>
                  <a:srgbClr val="FF0000"/>
                </a:solidFill>
              </a:rPr>
              <a:t> everywhere in Bible     (John 5.46, </a:t>
            </a:r>
            <a:r>
              <a:rPr lang="en-US" sz="1800" dirty="0" err="1" smtClean="0">
                <a:solidFill>
                  <a:srgbClr val="FF0000"/>
                </a:solidFill>
              </a:rPr>
              <a:t>Lk</a:t>
            </a:r>
            <a:r>
              <a:rPr lang="en-US" sz="1800" dirty="0" smtClean="0">
                <a:solidFill>
                  <a:srgbClr val="FF0000"/>
                </a:solidFill>
              </a:rPr>
              <a:t> 24.27,44) </a:t>
            </a:r>
            <a:endParaRPr lang="en-US" sz="1800" dirty="0" smtClean="0">
              <a:solidFill>
                <a:srgbClr val="FF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74" name="Title 1"/>
          <p:cNvSpPr txBox="1">
            <a:spLocks/>
          </p:cNvSpPr>
          <p:nvPr/>
        </p:nvSpPr>
        <p:spPr bwMode="auto">
          <a:xfrm>
            <a:off x="0" y="-152400"/>
            <a:ext cx="937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defRPr/>
            </a:pPr>
            <a:r>
              <a:rPr lang="en-US" sz="2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Semibold" pitchFamily="34" charset="0"/>
                <a:cs typeface="Segoe UI Semibold" pitchFamily="34" charset="0"/>
              </a:rPr>
              <a:t>I)</a:t>
            </a:r>
            <a:r>
              <a:rPr lang="en-US" sz="54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Semibold" pitchFamily="34" charset="0"/>
                <a:cs typeface="Segoe UI Semibold" pitchFamily="34" charset="0"/>
              </a:rPr>
              <a:t> </a:t>
            </a:r>
            <a:r>
              <a:rPr lang="en-US" sz="32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Semibold" pitchFamily="34" charset="0"/>
                <a:cs typeface="Segoe UI Semibold" pitchFamily="34" charset="0"/>
              </a:rPr>
              <a:t>INTRODUCTION  </a:t>
            </a:r>
            <a:r>
              <a:rPr lang="en-US" sz="40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oor Richard" pitchFamily="18" charset="0"/>
              </a:rPr>
              <a:t>Facts of these Feasts</a:t>
            </a:r>
            <a:endParaRPr lang="en-US" sz="7200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oor Richard" pitchFamily="18" charset="0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 bwMode="auto">
          <a:xfrm>
            <a:off x="838200" y="48006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lvl="0" indent="-342900" algn="l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ü"/>
              <a:defRPr/>
            </a:pPr>
            <a:r>
              <a:rPr lang="en-US" sz="1800" b="0" dirty="0" err="1" smtClean="0">
                <a:solidFill>
                  <a:srgbClr val="FF0000"/>
                </a:solidFill>
              </a:rPr>
              <a:t>Lk</a:t>
            </a:r>
            <a:r>
              <a:rPr lang="en-US" sz="1800" b="0" dirty="0" smtClean="0">
                <a:solidFill>
                  <a:srgbClr val="FF0000"/>
                </a:solidFill>
              </a:rPr>
              <a:t> </a:t>
            </a:r>
            <a:r>
              <a:rPr lang="en-US" sz="1800" b="0" dirty="0" smtClean="0">
                <a:solidFill>
                  <a:srgbClr val="FF0000"/>
                </a:solidFill>
              </a:rPr>
              <a:t>24.27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i="1" dirty="0" smtClean="0">
                <a:solidFill>
                  <a:schemeClr val="tx1"/>
                </a:solidFill>
              </a:rPr>
              <a:t>And beginning at Moses and all the prophets, he expounded unto </a:t>
            </a:r>
            <a:r>
              <a:rPr lang="en-US" sz="1800" b="0" i="1" dirty="0" smtClean="0">
                <a:solidFill>
                  <a:schemeClr val="tx1"/>
                </a:solidFill>
              </a:rPr>
              <a:t>	    them </a:t>
            </a:r>
            <a:r>
              <a:rPr lang="en-US" sz="1800" b="0" i="1" dirty="0" smtClean="0">
                <a:solidFill>
                  <a:schemeClr val="tx1"/>
                </a:solidFill>
              </a:rPr>
              <a:t>in all the scriptures the </a:t>
            </a:r>
            <a:r>
              <a:rPr lang="en-US" sz="1800" i="1" u="sng" dirty="0" smtClean="0">
                <a:solidFill>
                  <a:srgbClr val="680BC5"/>
                </a:solidFill>
              </a:rPr>
              <a:t>things concerning himself</a:t>
            </a:r>
            <a:r>
              <a:rPr lang="en-US" sz="1800" dirty="0" smtClean="0">
                <a:solidFill>
                  <a:srgbClr val="680BC5"/>
                </a:solidFill>
              </a:rPr>
              <a:t> </a:t>
            </a:r>
            <a:endParaRPr lang="en-US" sz="1800" dirty="0" smtClean="0">
              <a:solidFill>
                <a:srgbClr val="680BC5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 bwMode="auto">
          <a:xfrm>
            <a:off x="838200" y="5486400"/>
            <a:ext cx="830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lvl="0" indent="-342900" algn="l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ü"/>
              <a:defRPr/>
            </a:pPr>
            <a:r>
              <a:rPr lang="en-US" sz="1800" b="0" dirty="0" err="1" smtClean="0">
                <a:solidFill>
                  <a:srgbClr val="FF0000"/>
                </a:solidFill>
              </a:rPr>
              <a:t>Lk</a:t>
            </a:r>
            <a:r>
              <a:rPr lang="en-US" sz="1800" b="0" dirty="0" smtClean="0">
                <a:solidFill>
                  <a:srgbClr val="FF0000"/>
                </a:solidFill>
              </a:rPr>
              <a:t> </a:t>
            </a:r>
            <a:r>
              <a:rPr lang="en-US" sz="1800" b="0" dirty="0" smtClean="0">
                <a:solidFill>
                  <a:srgbClr val="FF0000"/>
                </a:solidFill>
              </a:rPr>
              <a:t>24.44</a:t>
            </a:r>
            <a:r>
              <a:rPr lang="en-US" sz="1800" b="0" dirty="0" smtClean="0">
                <a:solidFill>
                  <a:schemeClr val="tx1"/>
                </a:solidFill>
              </a:rPr>
              <a:t> …</a:t>
            </a:r>
            <a:r>
              <a:rPr lang="en-US" sz="1800" b="0" i="1" dirty="0" smtClean="0">
                <a:solidFill>
                  <a:schemeClr val="tx1"/>
                </a:solidFill>
              </a:rPr>
              <a:t>that all things must be fulfilled, which were written in the law </a:t>
            </a:r>
            <a:r>
              <a:rPr lang="en-US" sz="1800" b="0" i="1" dirty="0" smtClean="0">
                <a:solidFill>
                  <a:schemeClr val="tx1"/>
                </a:solidFill>
              </a:rPr>
              <a:t>	     of </a:t>
            </a:r>
            <a:r>
              <a:rPr lang="en-US" sz="1800" b="0" i="1" dirty="0" smtClean="0">
                <a:solidFill>
                  <a:schemeClr val="tx1"/>
                </a:solidFill>
              </a:rPr>
              <a:t>Moses, and in the prophets, and in the psalms, </a:t>
            </a:r>
            <a:r>
              <a:rPr lang="en-US" sz="1800" i="1" u="sng" dirty="0" smtClean="0">
                <a:solidFill>
                  <a:srgbClr val="680BC5"/>
                </a:solidFill>
              </a:rPr>
              <a:t>concerning me</a:t>
            </a:r>
            <a:r>
              <a:rPr lang="en-US" sz="1800" dirty="0" smtClean="0">
                <a:solidFill>
                  <a:srgbClr val="680BC5"/>
                </a:solidFill>
              </a:rPr>
              <a:t> </a:t>
            </a:r>
            <a:endParaRPr lang="en-US" sz="1800" dirty="0" smtClean="0">
              <a:solidFill>
                <a:srgbClr val="680BC5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Subtitle 2"/>
          <p:cNvSpPr txBox="1">
            <a:spLocks/>
          </p:cNvSpPr>
          <p:nvPr/>
        </p:nvSpPr>
        <p:spPr bwMode="auto">
          <a:xfrm>
            <a:off x="76200" y="61722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1800" dirty="0" smtClean="0">
                <a:solidFill>
                  <a:srgbClr val="00B050"/>
                </a:solidFill>
                <a:ea typeface="Tahoma" pitchFamily="34" charset="0"/>
                <a:cs typeface="Tahoma" pitchFamily="34" charset="0"/>
              </a:rPr>
              <a:t>Feasts of Jehovah </a:t>
            </a:r>
            <a:r>
              <a:rPr lang="en-US" sz="1800" dirty="0" smtClean="0"/>
              <a:t>are also </a:t>
            </a:r>
            <a:r>
              <a:rPr lang="en-US" sz="1800" dirty="0" err="1" smtClean="0"/>
              <a:t>tupos</a:t>
            </a:r>
            <a:r>
              <a:rPr lang="en-US" sz="1800" dirty="0" smtClean="0"/>
              <a:t> of LJC in many ways.      </a:t>
            </a:r>
          </a:p>
          <a:p>
            <a:pPr marL="342900" lvl="0" indent="-342900" algn="l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§"/>
              <a:defRPr/>
            </a:pPr>
            <a:endParaRPr lang="en-US" sz="1800" dirty="0" smtClean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58" grpId="0" build="p" autoUpdateAnimBg="0" advAuto="0"/>
      <p:bldP spid="59" grpId="0"/>
      <p:bldP spid="60" grpId="0"/>
      <p:bldP spid="64" grpId="0"/>
      <p:bldP spid="66" grpId="0"/>
      <p:bldP spid="69" grpId="0"/>
      <p:bldP spid="71" grpId="0"/>
      <p:bldP spid="18" grpId="0"/>
      <p:bldP spid="20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9" descr="C:\Users\amis\Desktop\download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99595"/>
            <a:ext cx="5334000" cy="354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1"/>
          <p:cNvSpPr txBox="1">
            <a:spLocks/>
          </p:cNvSpPr>
          <p:nvPr/>
        </p:nvSpPr>
        <p:spPr bwMode="auto">
          <a:xfrm>
            <a:off x="5045765" y="1981201"/>
            <a:ext cx="487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FF0000"/>
                </a:solidFill>
              </a:rPr>
              <a:t> Have you ever travelled </a:t>
            </a:r>
            <a:r>
              <a:rPr lang="en-US" sz="2400" b="1" dirty="0" smtClean="0">
                <a:solidFill>
                  <a:srgbClr val="FF0000"/>
                </a:solidFill>
              </a:rPr>
              <a:t>                </a:t>
            </a:r>
            <a:r>
              <a:rPr lang="en-US" sz="200" b="1" dirty="0" smtClean="0">
                <a:solidFill>
                  <a:schemeClr val="bg1"/>
                </a:solidFill>
              </a:rPr>
              <a:t>.</a:t>
            </a:r>
            <a:r>
              <a:rPr lang="en-US" sz="2400" b="1" dirty="0" smtClean="0">
                <a:solidFill>
                  <a:srgbClr val="FF0000"/>
                </a:solidFill>
              </a:rPr>
              <a:t>    through </a:t>
            </a:r>
            <a:r>
              <a:rPr lang="en-US" sz="2400" b="1" dirty="0">
                <a:solidFill>
                  <a:srgbClr val="680BC5"/>
                </a:solidFill>
              </a:rPr>
              <a:t>tunnel</a:t>
            </a:r>
            <a:r>
              <a:rPr lang="en-US" sz="2400" b="1" dirty="0">
                <a:solidFill>
                  <a:srgbClr val="FF0000"/>
                </a:solidFill>
              </a:rPr>
              <a:t>? </a:t>
            </a:r>
            <a:endParaRPr lang="en-US" sz="24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 bwMode="auto">
          <a:xfrm>
            <a:off x="5121965" y="3048000"/>
            <a:ext cx="508883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000" b="1" dirty="0"/>
              <a:t>These feasts are similar to </a:t>
            </a:r>
            <a:r>
              <a:rPr lang="en-US" sz="2000" b="1" dirty="0" smtClean="0"/>
              <a:t>                 that </a:t>
            </a:r>
            <a:r>
              <a:rPr lang="en-US" sz="2000" b="1" dirty="0">
                <a:solidFill>
                  <a:srgbClr val="680BC5"/>
                </a:solidFill>
              </a:rPr>
              <a:t>light in the tunnel</a:t>
            </a:r>
            <a:endParaRPr lang="en-US" sz="2800" b="1" i="1" kern="0" dirty="0">
              <a:ln w="11430"/>
              <a:solidFill>
                <a:srgbClr val="680BC5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 bwMode="auto">
          <a:xfrm>
            <a:off x="-76200" y="4572000"/>
            <a:ext cx="464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 algn="l">
              <a:buClr>
                <a:schemeClr val="accent1"/>
              </a:buClr>
              <a:buSzPct val="80000"/>
            </a:pPr>
            <a:r>
              <a:rPr lang="en-US" sz="2000" b="1"/>
              <a:t>1. The feast of Passover </a:t>
            </a:r>
            <a:endParaRPr lang="en-US" sz="2000" b="1" u="sng">
              <a:solidFill>
                <a:srgbClr val="FF0066"/>
              </a:solidFill>
              <a:latin typeface="Arial Black" pitchFamily="34" charset="0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 bwMode="auto">
          <a:xfrm>
            <a:off x="-76200" y="4953000"/>
            <a:ext cx="464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 algn="l">
              <a:buClr>
                <a:schemeClr val="accent1"/>
              </a:buClr>
              <a:buSzPct val="80000"/>
            </a:pPr>
            <a:r>
              <a:rPr lang="en-US" sz="2000" b="1" dirty="0"/>
              <a:t>2. The feast of </a:t>
            </a:r>
            <a:r>
              <a:rPr lang="en-US" sz="2000" b="1" dirty="0" smtClean="0"/>
              <a:t>Unleavened </a:t>
            </a:r>
            <a:r>
              <a:rPr lang="en-US" sz="2000" b="1" dirty="0"/>
              <a:t>bread</a:t>
            </a:r>
            <a:endParaRPr lang="en-US" sz="2000" b="1" u="sng" dirty="0">
              <a:solidFill>
                <a:srgbClr val="FF0066"/>
              </a:solidFill>
              <a:latin typeface="Arial Black" pitchFamily="34" charset="0"/>
            </a:endParaRPr>
          </a:p>
        </p:txBody>
      </p:sp>
      <p:sp>
        <p:nvSpPr>
          <p:cNvPr id="23" name="Subtitle 2"/>
          <p:cNvSpPr txBox="1">
            <a:spLocks/>
          </p:cNvSpPr>
          <p:nvPr/>
        </p:nvSpPr>
        <p:spPr bwMode="auto">
          <a:xfrm>
            <a:off x="-76200" y="5334000"/>
            <a:ext cx="464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 algn="l">
              <a:buClr>
                <a:schemeClr val="accent1"/>
              </a:buClr>
              <a:buSzPct val="80000"/>
            </a:pPr>
            <a:r>
              <a:rPr lang="en-US" sz="2000" b="1"/>
              <a:t>3. The feast of firstfruits</a:t>
            </a:r>
            <a:endParaRPr lang="en-US" sz="2000" b="1" u="sng">
              <a:solidFill>
                <a:srgbClr val="FF0066"/>
              </a:solidFill>
              <a:latin typeface="Arial Black" pitchFamily="34" charset="0"/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-76200" y="5715000"/>
            <a:ext cx="4648200" cy="533400"/>
          </a:xfrm>
          <a:prstGeom prst="rect">
            <a:avLst/>
          </a:prstGeom>
        </p:spPr>
        <p:txBody>
          <a:bodyPr lIns="54864" tIns="91440"/>
          <a:lstStyle/>
          <a:p>
            <a:pPr marL="438912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2000" b="1" dirty="0"/>
              <a:t>4. The feast of </a:t>
            </a:r>
            <a:r>
              <a:rPr lang="en-US" sz="2000" b="1" dirty="0" smtClean="0"/>
              <a:t>Pentecost</a:t>
            </a:r>
            <a:endParaRPr lang="en-US" sz="2000" b="1" u="sng" dirty="0">
              <a:solidFill>
                <a:srgbClr val="FF0066"/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25" name="Subtitle 2"/>
          <p:cNvSpPr txBox="1">
            <a:spLocks/>
          </p:cNvSpPr>
          <p:nvPr/>
        </p:nvSpPr>
        <p:spPr>
          <a:xfrm>
            <a:off x="5257800" y="4572000"/>
            <a:ext cx="4038600" cy="457200"/>
          </a:xfrm>
          <a:prstGeom prst="rect">
            <a:avLst/>
          </a:prstGeom>
        </p:spPr>
        <p:txBody>
          <a:bodyPr lIns="54864" tIns="91440"/>
          <a:lstStyle/>
          <a:p>
            <a:pPr marL="438912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rgbClr val="00B050"/>
                </a:solidFill>
              </a:rPr>
              <a:t>5. The feast of Trumpets</a:t>
            </a:r>
            <a:endParaRPr lang="en-US" sz="2000" b="1" u="sng" dirty="0">
              <a:solidFill>
                <a:srgbClr val="00B050"/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5257800" y="4953000"/>
            <a:ext cx="4572000" cy="609600"/>
          </a:xfrm>
          <a:prstGeom prst="rect">
            <a:avLst/>
          </a:prstGeom>
        </p:spPr>
        <p:txBody>
          <a:bodyPr lIns="54864" tIns="91440"/>
          <a:lstStyle/>
          <a:p>
            <a:pPr marL="438912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rgbClr val="00B050"/>
                </a:solidFill>
              </a:rPr>
              <a:t>6. The day of Atonement</a:t>
            </a:r>
            <a:endParaRPr lang="en-US" sz="2000" b="1" u="sng" dirty="0">
              <a:solidFill>
                <a:srgbClr val="00B050"/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5257800" y="5334000"/>
            <a:ext cx="5105400" cy="533400"/>
          </a:xfrm>
          <a:prstGeom prst="rect">
            <a:avLst/>
          </a:prstGeom>
        </p:spPr>
        <p:txBody>
          <a:bodyPr lIns="54864" tIns="91440"/>
          <a:lstStyle/>
          <a:p>
            <a:pPr marL="438912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rgbClr val="00B050"/>
                </a:solidFill>
              </a:rPr>
              <a:t>7. The feast of </a:t>
            </a:r>
            <a:r>
              <a:rPr lang="en-US" sz="2000" b="1" dirty="0" smtClean="0">
                <a:solidFill>
                  <a:srgbClr val="00B050"/>
                </a:solidFill>
              </a:rPr>
              <a:t>Tabernacles**</a:t>
            </a:r>
            <a:endParaRPr lang="en-US" sz="2000" b="1" u="sng" dirty="0">
              <a:solidFill>
                <a:srgbClr val="00B050"/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31" name="Subtitle 2"/>
          <p:cNvSpPr txBox="1">
            <a:spLocks/>
          </p:cNvSpPr>
          <p:nvPr/>
        </p:nvSpPr>
        <p:spPr bwMode="auto">
          <a:xfrm>
            <a:off x="1600200" y="2286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v"/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7.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These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were </a:t>
            </a:r>
            <a:r>
              <a:rPr lang="en-US" sz="2800" dirty="0" smtClean="0">
                <a:solidFill>
                  <a:srgbClr val="680BC5"/>
                </a:solidFill>
                <a:latin typeface="+mn-lt"/>
              </a:rPr>
              <a:t>Prophetic feasts</a:t>
            </a:r>
            <a:endParaRPr lang="en-US" sz="3600" b="1" i="1" kern="0" dirty="0">
              <a:ln w="11430"/>
              <a:solidFill>
                <a:srgbClr val="680BC5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pic>
        <p:nvPicPr>
          <p:cNvPr id="33" name="Picture 32" descr="http://enlivenpublishing.com/blog/wp-content/uploads/2011/04/Prophetic-Vision.jpg"/>
          <p:cNvPicPr>
            <a:picLocks noChangeAspect="1" noChangeArrowheads="1"/>
          </p:cNvPicPr>
          <p:nvPr/>
        </p:nvPicPr>
        <p:blipFill>
          <a:blip r:embed="rId4"/>
          <a:srcRect t="11111" b="13889"/>
          <a:stretch>
            <a:fillRect/>
          </a:stretch>
        </p:blipFill>
        <p:spPr bwMode="auto">
          <a:xfrm>
            <a:off x="7086600" y="0"/>
            <a:ext cx="2057400" cy="2057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build="p"/>
      <p:bldP spid="20" grpId="0" build="p"/>
      <p:bldP spid="23" grpId="0" build="p"/>
      <p:bldP spid="24" grpId="0" build="p"/>
      <p:bldP spid="25" grpId="0" build="p"/>
      <p:bldP spid="26" grpId="0" build="p"/>
      <p:bldP spid="2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C00000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5400" b="1" dirty="0">
                <a:solidFill>
                  <a:srgbClr val="FF0000"/>
                </a:solidFill>
                <a:latin typeface="tbdsunil" pitchFamily="2" charset="0"/>
                <a:cs typeface="+mn-cs"/>
              </a:rPr>
              <a:t> </a:t>
            </a:r>
            <a:endParaRPr lang="en-US" sz="1600" b="1" dirty="0">
              <a:solidFill>
                <a:srgbClr val="996633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Georgia" pitchFamily="18" charset="0"/>
              <a:cs typeface="+mn-cs"/>
            </a:endParaRPr>
          </a:p>
        </p:txBody>
      </p:sp>
      <p:pic>
        <p:nvPicPr>
          <p:cNvPr id="69" name="Picture 4" descr="ID# 6387 - Earth Compass Rotate Strait On Look - PowerPoint Animatio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838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Title 1"/>
          <p:cNvSpPr txBox="1">
            <a:spLocks/>
          </p:cNvSpPr>
          <p:nvPr/>
        </p:nvSpPr>
        <p:spPr bwMode="auto">
          <a:xfrm>
            <a:off x="685800" y="-152400"/>
            <a:ext cx="937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defRPr/>
            </a:pPr>
            <a:r>
              <a:rPr lang="en-US" sz="2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Semibold" pitchFamily="34" charset="0"/>
                <a:cs typeface="Segoe UI Semibold" pitchFamily="34" charset="0"/>
              </a:rPr>
              <a:t>I)</a:t>
            </a:r>
            <a:r>
              <a:rPr lang="en-US" sz="54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Semibold" pitchFamily="34" charset="0"/>
                <a:cs typeface="Segoe UI Semibold" pitchFamily="34" charset="0"/>
              </a:rPr>
              <a:t> </a:t>
            </a:r>
            <a:r>
              <a:rPr lang="en-US" sz="32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Semibold" pitchFamily="34" charset="0"/>
                <a:cs typeface="Segoe UI Semibold" pitchFamily="34" charset="0"/>
              </a:rPr>
              <a:t>INTRODUCTION    </a:t>
            </a:r>
            <a:r>
              <a:rPr lang="en-US" sz="40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oor Richard" pitchFamily="18" charset="0"/>
              </a:rPr>
              <a:t>Feasts  of  Jehovah</a:t>
            </a:r>
            <a:endParaRPr lang="en-US" sz="7200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oor Richard" pitchFamily="18" charset="0"/>
            </a:endParaRPr>
          </a:p>
        </p:txBody>
      </p:sp>
      <p:pic>
        <p:nvPicPr>
          <p:cNvPr id="71" name="Picture 27" descr="Image result for seven trumpets of revel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81200"/>
            <a:ext cx="13970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4" descr="संबंधित प्रतिम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1908175"/>
            <a:ext cx="166687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6" descr="Gudi padawa साठी प्रतिमा परिणाम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52775" y="1916113"/>
            <a:ext cx="1724025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8" descr="Islamic muharram new year साठी प्रतिमा परिणाम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64100" y="1905000"/>
            <a:ext cx="22987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6"/>
          <p:cNvPicPr>
            <a:picLocks noChangeAspect="1" noChangeArrowheads="1"/>
          </p:cNvPicPr>
          <p:nvPr/>
        </p:nvPicPr>
        <p:blipFill>
          <a:blip r:embed="rId7" cstate="print">
            <a:lum bright="-6000"/>
          </a:blip>
          <a:srcRect/>
          <a:stretch>
            <a:fillRect/>
          </a:stretch>
        </p:blipFill>
        <p:spPr bwMode="auto">
          <a:xfrm>
            <a:off x="1260231" y="924742"/>
            <a:ext cx="1025769" cy="980258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6" name="Subtitle 2"/>
          <p:cNvSpPr txBox="1">
            <a:spLocks/>
          </p:cNvSpPr>
          <p:nvPr/>
        </p:nvSpPr>
        <p:spPr bwMode="auto">
          <a:xfrm>
            <a:off x="3276600" y="838200"/>
            <a:ext cx="53641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 algn="l">
              <a:buClr>
                <a:schemeClr val="accent1"/>
              </a:buClr>
              <a:buSzPct val="80000"/>
              <a:buFont typeface="Arial" charset="0"/>
              <a:buChar char="•"/>
            </a:pPr>
            <a:r>
              <a:rPr lang="en-US" sz="2000" b="1" dirty="0"/>
              <a:t>People around the globe have </a:t>
            </a:r>
            <a:r>
              <a:rPr lang="en-US" sz="2000" b="1" dirty="0">
                <a:solidFill>
                  <a:srgbClr val="FF0000"/>
                </a:solidFill>
              </a:rPr>
              <a:t>different calendar </a:t>
            </a:r>
            <a:r>
              <a:rPr lang="en-US" sz="2000" b="1" dirty="0"/>
              <a:t>and they function accordingly </a:t>
            </a:r>
            <a:endParaRPr lang="en-US" sz="2000" b="1" u="sng" dirty="0">
              <a:solidFill>
                <a:srgbClr val="FF0066"/>
              </a:solidFill>
              <a:latin typeface="Arial Black" pitchFamily="34" charset="0"/>
            </a:endParaRPr>
          </a:p>
        </p:txBody>
      </p:sp>
      <p:pic>
        <p:nvPicPr>
          <p:cNvPr id="77" name="Picture 4" descr="chinese new year साठी प्रतिमा परिणाम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62800" y="1905000"/>
            <a:ext cx="19431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Subtitle 2"/>
          <p:cNvSpPr txBox="1">
            <a:spLocks/>
          </p:cNvSpPr>
          <p:nvPr/>
        </p:nvSpPr>
        <p:spPr bwMode="auto">
          <a:xfrm>
            <a:off x="3276600" y="3352800"/>
            <a:ext cx="579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 algn="l">
              <a:buClr>
                <a:schemeClr val="accent1"/>
              </a:buClr>
              <a:buSzPct val="80000"/>
              <a:buFont typeface="Arial" charset="0"/>
              <a:buChar char="•"/>
            </a:pPr>
            <a:r>
              <a:rPr lang="en-US" sz="1900" b="1" dirty="0"/>
              <a:t>Similarly, our calendar and God’s calendar </a:t>
            </a:r>
            <a:r>
              <a:rPr lang="en-US" sz="1900" b="1" dirty="0" smtClean="0"/>
              <a:t>is also totally </a:t>
            </a:r>
            <a:r>
              <a:rPr lang="en-US" sz="1900" b="1" dirty="0"/>
              <a:t>different </a:t>
            </a:r>
            <a:endParaRPr lang="en-US" sz="1900" b="1" u="sng" dirty="0">
              <a:solidFill>
                <a:srgbClr val="FF0066"/>
              </a:solidFill>
              <a:latin typeface="Arial Black" pitchFamily="34" charset="0"/>
            </a:endParaRPr>
          </a:p>
        </p:txBody>
      </p:sp>
      <p:pic>
        <p:nvPicPr>
          <p:cNvPr id="3086" name="Picture 2" descr="संबंधित प्रतिमा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1905000" y="1066800"/>
            <a:ext cx="1247775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Subtitle 2"/>
          <p:cNvSpPr txBox="1">
            <a:spLocks/>
          </p:cNvSpPr>
          <p:nvPr/>
        </p:nvSpPr>
        <p:spPr bwMode="auto">
          <a:xfrm>
            <a:off x="3276600" y="4038600"/>
            <a:ext cx="6629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 algn="l">
              <a:buClr>
                <a:schemeClr val="accent1"/>
              </a:buClr>
              <a:buSzPct val="80000"/>
              <a:buFont typeface="Arial" charset="0"/>
              <a:buChar char="•"/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works as per 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calendar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as per our</a:t>
            </a:r>
            <a:endParaRPr lang="en-US" sz="1800" b="1" u="sng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 bwMode="auto">
          <a:xfrm>
            <a:off x="3276600" y="4419600"/>
            <a:ext cx="579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 algn="l">
              <a:buClr>
                <a:schemeClr val="accent1"/>
              </a:buClr>
              <a:buSzPct val="80000"/>
              <a:buFont typeface="Arial" charset="0"/>
              <a:buChar char="•"/>
            </a:pPr>
            <a:r>
              <a:rPr lang="en-US" sz="2000" b="1" dirty="0"/>
              <a:t>The seven feasts of Jehovah is </a:t>
            </a:r>
            <a:r>
              <a:rPr lang="en-US" sz="2000" b="1" dirty="0">
                <a:solidFill>
                  <a:srgbClr val="FF0000"/>
                </a:solidFill>
              </a:rPr>
              <a:t>God’s calendar</a:t>
            </a:r>
            <a:endParaRPr lang="en-US" sz="2000" b="1" u="sng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5" name="Picture 2" descr="http://catholic-resources.org/Images/Jewish/calendar-lg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304800" y="4114800"/>
            <a:ext cx="3505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838200" y="41148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057400" y="4419600"/>
            <a:ext cx="1143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-76200" y="6248400"/>
            <a:ext cx="1143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-685800" y="5334000"/>
            <a:ext cx="1143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Subtitle 2"/>
          <p:cNvSpPr txBox="1">
            <a:spLocks/>
          </p:cNvSpPr>
          <p:nvPr/>
        </p:nvSpPr>
        <p:spPr bwMode="auto">
          <a:xfrm>
            <a:off x="3352800" y="5181600"/>
            <a:ext cx="586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1900" b="1" dirty="0"/>
              <a:t>This calendar </a:t>
            </a:r>
            <a:r>
              <a:rPr lang="en-US" sz="1900" b="1" dirty="0" smtClean="0"/>
              <a:t>(feasts) is </a:t>
            </a:r>
            <a:r>
              <a:rPr lang="en-US" sz="1900" b="1" dirty="0"/>
              <a:t>primarily for </a:t>
            </a:r>
            <a:r>
              <a:rPr lang="en-US" sz="1900" dirty="0" smtClean="0">
                <a:solidFill>
                  <a:srgbClr val="FF0000"/>
                </a:solidFill>
              </a:rPr>
              <a:t>Israel,</a:t>
            </a:r>
            <a:r>
              <a:rPr lang="en-US" sz="1900" dirty="0" smtClean="0">
                <a:solidFill>
                  <a:srgbClr val="0000FF"/>
                </a:solidFill>
              </a:rPr>
              <a:t>          </a:t>
            </a:r>
            <a:r>
              <a:rPr lang="en-US" sz="1900" b="1" dirty="0" smtClean="0">
                <a:solidFill>
                  <a:schemeClr val="tx1"/>
                </a:solidFill>
              </a:rPr>
              <a:t>from their release to their rest</a:t>
            </a:r>
            <a:endParaRPr lang="en-US" sz="1900" b="1" i="1" kern="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32" name="Subtitle 2"/>
          <p:cNvSpPr txBox="1">
            <a:spLocks/>
          </p:cNvSpPr>
          <p:nvPr/>
        </p:nvSpPr>
        <p:spPr bwMode="auto">
          <a:xfrm>
            <a:off x="3352800" y="5867400"/>
            <a:ext cx="5486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1900" b="1" dirty="0" smtClean="0"/>
              <a:t>But this </a:t>
            </a:r>
            <a:r>
              <a:rPr lang="en-US" sz="1900" b="1" dirty="0"/>
              <a:t>calendar </a:t>
            </a:r>
            <a:r>
              <a:rPr lang="en-US" sz="1900" b="1" dirty="0" smtClean="0"/>
              <a:t>(feasts) is also for </a:t>
            </a:r>
            <a:r>
              <a:rPr lang="en-US" sz="1900" b="1" dirty="0" smtClean="0"/>
              <a:t>            </a:t>
            </a:r>
            <a:r>
              <a:rPr lang="en-US" sz="1900" dirty="0" smtClean="0">
                <a:solidFill>
                  <a:srgbClr val="FF0000"/>
                </a:solidFill>
              </a:rPr>
              <a:t>all </a:t>
            </a:r>
            <a:r>
              <a:rPr lang="en-US" sz="1900" dirty="0" smtClean="0">
                <a:solidFill>
                  <a:srgbClr val="FF0000"/>
                </a:solidFill>
              </a:rPr>
              <a:t>humanity, </a:t>
            </a:r>
            <a:r>
              <a:rPr lang="en-US" sz="1900" b="1" dirty="0" smtClean="0">
                <a:solidFill>
                  <a:schemeClr val="tx1"/>
                </a:solidFill>
              </a:rPr>
              <a:t>man’s salvation to </a:t>
            </a:r>
            <a:r>
              <a:rPr lang="en-US" sz="1900" b="1" dirty="0" smtClean="0">
                <a:solidFill>
                  <a:schemeClr val="tx1"/>
                </a:solidFill>
              </a:rPr>
              <a:t>               man’s </a:t>
            </a:r>
            <a:r>
              <a:rPr lang="en-US" sz="1900" b="1" dirty="0" smtClean="0">
                <a:solidFill>
                  <a:schemeClr val="tx1"/>
                </a:solidFill>
              </a:rPr>
              <a:t>eternal rest.</a:t>
            </a:r>
            <a:endParaRPr lang="en-US" sz="1900" b="1" i="1" kern="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6" grpId="0" build="p"/>
      <p:bldP spid="78" grpId="0" build="p"/>
      <p:bldP spid="23" grpId="0" build="p"/>
      <p:bldP spid="24" grpId="0" build="p"/>
      <p:bldP spid="26" grpId="0" animBg="1"/>
      <p:bldP spid="27" grpId="0" animBg="1"/>
      <p:bldP spid="28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C00000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5400" b="1" dirty="0">
                <a:solidFill>
                  <a:srgbClr val="FF0000"/>
                </a:solidFill>
                <a:latin typeface="tbdsunil" pitchFamily="2" charset="0"/>
                <a:cs typeface="+mn-cs"/>
              </a:rPr>
              <a:t> </a:t>
            </a:r>
            <a:endParaRPr lang="en-US" sz="1600" b="1" dirty="0">
              <a:solidFill>
                <a:srgbClr val="996633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Georgia" pitchFamily="18" charset="0"/>
              <a:cs typeface="+mn-cs"/>
            </a:endParaRPr>
          </a:p>
        </p:txBody>
      </p:sp>
      <p:pic>
        <p:nvPicPr>
          <p:cNvPr id="47" name="Picture 2" descr="feasts of jehovah साठी प्रतिमा परिणाम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456279" cy="1752600"/>
          </a:xfrm>
          <a:prstGeom prst="rect">
            <a:avLst/>
          </a:prstGeom>
          <a:noFill/>
        </p:spPr>
      </p:pic>
      <p:sp>
        <p:nvSpPr>
          <p:cNvPr id="48" name="Subtitle 2"/>
          <p:cNvSpPr txBox="1">
            <a:spLocks/>
          </p:cNvSpPr>
          <p:nvPr/>
        </p:nvSpPr>
        <p:spPr bwMode="auto">
          <a:xfrm>
            <a:off x="152400" y="1371600"/>
            <a:ext cx="937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3200" dirty="0">
                <a:latin typeface="tbdsunil" pitchFamily="2" charset="0"/>
              </a:rPr>
              <a:t> </a:t>
            </a:r>
            <a:r>
              <a:rPr lang="en-US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Semibold" pitchFamily="34" charset="0"/>
                <a:cs typeface="Segoe UI Semibold" pitchFamily="34" charset="0"/>
              </a:rPr>
              <a:t>These are </a:t>
            </a:r>
            <a:r>
              <a:rPr lang="en-US" sz="32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Semibold" pitchFamily="34" charset="0"/>
                <a:cs typeface="Segoe UI Semibold" pitchFamily="34" charset="0"/>
              </a:rPr>
              <a:t>Jehovah’s feast</a:t>
            </a:r>
            <a:r>
              <a:rPr lang="en-US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Semibold" pitchFamily="34" charset="0"/>
                <a:cs typeface="Segoe UI Semibold" pitchFamily="34" charset="0"/>
              </a:rPr>
              <a:t> NOT</a:t>
            </a:r>
            <a:r>
              <a:rPr lang="en-US" sz="32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Segoe UI Semibold" pitchFamily="34" charset="0"/>
                <a:cs typeface="Segoe UI Semibold" pitchFamily="34" charset="0"/>
              </a:rPr>
              <a:t> </a:t>
            </a:r>
            <a:r>
              <a:rPr lang="en-US" sz="32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Semibold" pitchFamily="34" charset="0"/>
                <a:cs typeface="Segoe UI Semibold" pitchFamily="34" charset="0"/>
              </a:rPr>
              <a:t>Jews’ </a:t>
            </a:r>
            <a:r>
              <a:rPr lang="en-US" sz="32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Semibold" pitchFamily="34" charset="0"/>
                <a:cs typeface="Segoe UI Semibold" pitchFamily="34" charset="0"/>
              </a:rPr>
              <a:t>feast</a:t>
            </a:r>
            <a:endParaRPr lang="en-US" sz="8000" b="1" kern="0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UI Semibold" pitchFamily="34" charset="0"/>
              <a:cs typeface="Segoe UI Semibold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defRPr/>
            </a:pPr>
            <a:endParaRPr lang="en-US" sz="3200" b="1" i="1" kern="0" dirty="0">
              <a:ln w="11430"/>
              <a:solidFill>
                <a:srgbClr val="680BC5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0" y="2133600"/>
            <a:ext cx="9296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 b="1" dirty="0">
                <a:solidFill>
                  <a:srgbClr val="FF0000"/>
                </a:solidFill>
              </a:rPr>
              <a:t>Lev 23.2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b="1" i="1" dirty="0">
                <a:solidFill>
                  <a:schemeClr val="tx1"/>
                </a:solidFill>
              </a:rPr>
              <a:t>Speak unto the children of Israel, and say unto them, 	  	   Concerning </a:t>
            </a:r>
            <a:r>
              <a:rPr lang="en-US" sz="2000" b="1" i="1" dirty="0">
                <a:solidFill>
                  <a:srgbClr val="2909E7"/>
                </a:solidFill>
              </a:rPr>
              <a:t>the feasts of the LORD</a:t>
            </a:r>
            <a:r>
              <a:rPr lang="en-US" sz="2000" b="1" i="1" dirty="0">
                <a:solidFill>
                  <a:schemeClr val="tx1"/>
                </a:solidFill>
              </a:rPr>
              <a:t>, </a:t>
            </a:r>
            <a:r>
              <a:rPr lang="en-US" sz="2000" b="1" i="1" dirty="0" smtClean="0">
                <a:solidFill>
                  <a:schemeClr val="tx1"/>
                </a:solidFill>
              </a:rPr>
              <a:t>which </a:t>
            </a:r>
            <a:r>
              <a:rPr lang="en-US" sz="2000" b="1" i="1" dirty="0">
                <a:solidFill>
                  <a:schemeClr val="tx1"/>
                </a:solidFill>
              </a:rPr>
              <a:t>ye shall proclaim to </a:t>
            </a:r>
            <a:r>
              <a:rPr lang="en-US" sz="2000" b="1" i="1" dirty="0" smtClean="0">
                <a:solidFill>
                  <a:schemeClr val="tx1"/>
                </a:solidFill>
              </a:rPr>
              <a:t>	   be</a:t>
            </a:r>
            <a:r>
              <a:rPr lang="en-US" sz="2000" b="1" i="1" dirty="0">
                <a:solidFill>
                  <a:schemeClr val="tx1"/>
                </a:solidFill>
              </a:rPr>
              <a:t> holy convocations, even</a:t>
            </a:r>
            <a:r>
              <a:rPr lang="en-US" sz="2000" b="1" i="1" dirty="0"/>
              <a:t> </a:t>
            </a:r>
            <a:r>
              <a:rPr lang="en-US" sz="2000" b="1" i="1" dirty="0">
                <a:solidFill>
                  <a:srgbClr val="2909E7"/>
                </a:solidFill>
              </a:rPr>
              <a:t>these are my </a:t>
            </a:r>
            <a:r>
              <a:rPr lang="en-US" sz="2000" b="1" i="1" dirty="0" smtClean="0">
                <a:solidFill>
                  <a:srgbClr val="2909E7"/>
                </a:solidFill>
              </a:rPr>
              <a:t>feasts   </a:t>
            </a:r>
            <a:endParaRPr lang="en-US" sz="2000" b="1" dirty="0"/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0" y="3271838"/>
            <a:ext cx="9296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 b="1" dirty="0">
                <a:solidFill>
                  <a:srgbClr val="FF0000"/>
                </a:solidFill>
              </a:rPr>
              <a:t>Lev 23.4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b="1" i="1" dirty="0">
                <a:solidFill>
                  <a:schemeClr val="tx1"/>
                </a:solidFill>
              </a:rPr>
              <a:t>These are the</a:t>
            </a:r>
            <a:r>
              <a:rPr lang="en-US" sz="2000" b="1" i="1" dirty="0"/>
              <a:t> </a:t>
            </a:r>
            <a:r>
              <a:rPr lang="en-US" sz="2000" b="1" i="1" dirty="0">
                <a:solidFill>
                  <a:srgbClr val="2909E7"/>
                </a:solidFill>
              </a:rPr>
              <a:t>feasts of the LORD</a:t>
            </a:r>
            <a:r>
              <a:rPr lang="en-US" sz="2000" b="1" i="1" dirty="0">
                <a:solidFill>
                  <a:schemeClr val="tx1"/>
                </a:solidFill>
              </a:rPr>
              <a:t>, ... 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bdsunil" pitchFamily="2" charset="0"/>
              </a:rPr>
              <a:t>  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sp>
        <p:nvSpPr>
          <p:cNvPr id="51" name="Subtitle 2"/>
          <p:cNvSpPr txBox="1">
            <a:spLocks/>
          </p:cNvSpPr>
          <p:nvPr/>
        </p:nvSpPr>
        <p:spPr bwMode="auto">
          <a:xfrm>
            <a:off x="2133600" y="3733800"/>
            <a:ext cx="739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000" b="1" dirty="0"/>
              <a:t>Jehovah’s </a:t>
            </a:r>
            <a:r>
              <a:rPr lang="en-US" sz="2000" b="1" dirty="0" smtClean="0"/>
              <a:t>feasts </a:t>
            </a:r>
            <a:r>
              <a:rPr lang="en-US" sz="2000" b="1" dirty="0"/>
              <a:t>means, His divine appointment, </a:t>
            </a:r>
            <a:r>
              <a:rPr lang="en-US" sz="2000" b="1" dirty="0">
                <a:solidFill>
                  <a:srgbClr val="2909E7"/>
                </a:solidFill>
              </a:rPr>
              <a:t>a particular time which is fixed by Jehovah Himself</a:t>
            </a:r>
            <a:endParaRPr lang="en-US" sz="2800" b="1" i="1" kern="0" dirty="0">
              <a:ln w="11430"/>
              <a:solidFill>
                <a:srgbClr val="2909E7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pic>
        <p:nvPicPr>
          <p:cNvPr id="52" name="Picture 2" descr="appointment साठी प्रतिमा परिणाम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10000"/>
            <a:ext cx="2209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Subtitle 2"/>
          <p:cNvSpPr txBox="1">
            <a:spLocks/>
          </p:cNvSpPr>
          <p:nvPr/>
        </p:nvSpPr>
        <p:spPr bwMode="auto">
          <a:xfrm>
            <a:off x="1371600" y="274320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2000" i="1" dirty="0" smtClean="0">
                <a:solidFill>
                  <a:srgbClr val="FF0000"/>
                </a:solidFill>
              </a:rPr>
              <a:t>holy convocations</a:t>
            </a:r>
            <a:endParaRPr lang="en-US" sz="2000" b="0" u="sng" dirty="0"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sp>
        <p:nvSpPr>
          <p:cNvPr id="57" name="Subtitle 2"/>
          <p:cNvSpPr txBox="1">
            <a:spLocks/>
          </p:cNvSpPr>
          <p:nvPr/>
        </p:nvSpPr>
        <p:spPr bwMode="auto">
          <a:xfrm>
            <a:off x="2133600" y="4495800"/>
            <a:ext cx="739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The word </a:t>
            </a:r>
            <a:r>
              <a:rPr lang="en-US" sz="2000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“</a:t>
            </a:r>
            <a:r>
              <a:rPr lang="en-US" sz="2000" dirty="0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holy convocation</a:t>
            </a:r>
            <a:r>
              <a:rPr lang="en-US" sz="2000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” have occurred                          11 times in Lev 23 </a:t>
            </a:r>
            <a:r>
              <a:rPr lang="en-US" sz="1800" b="0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(</a:t>
            </a:r>
            <a:r>
              <a:rPr lang="en-US" sz="1800" b="0" dirty="0" err="1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vs</a:t>
            </a:r>
            <a:r>
              <a:rPr lang="en-US" sz="1800" b="0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2,3,4,7,8,21,24,27,35,36,37) </a:t>
            </a:r>
            <a:endParaRPr lang="en-US" sz="1800" b="0" i="1" kern="0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  <p:sp>
        <p:nvSpPr>
          <p:cNvPr id="58" name="Subtitle 2"/>
          <p:cNvSpPr txBox="1">
            <a:spLocks/>
          </p:cNvSpPr>
          <p:nvPr/>
        </p:nvSpPr>
        <p:spPr bwMode="auto">
          <a:xfrm>
            <a:off x="2133600" y="5257800"/>
            <a:ext cx="739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Holy convocation </a:t>
            </a:r>
            <a:r>
              <a:rPr lang="en-US" sz="2000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means to meet someone by appointment</a:t>
            </a:r>
            <a:endParaRPr lang="en-US" sz="1800" i="1" kern="0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  <p:sp>
        <p:nvSpPr>
          <p:cNvPr id="60" name="Subtitle 2"/>
          <p:cNvSpPr txBox="1">
            <a:spLocks/>
          </p:cNvSpPr>
          <p:nvPr/>
        </p:nvSpPr>
        <p:spPr bwMode="auto">
          <a:xfrm>
            <a:off x="1371600" y="274320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2000" i="1" dirty="0" smtClean="0">
                <a:solidFill>
                  <a:srgbClr val="FFFF00"/>
                </a:solidFill>
              </a:rPr>
              <a:t>holy convocations</a:t>
            </a:r>
            <a:endParaRPr lang="en-US" sz="2000" b="0" u="sng" dirty="0">
              <a:solidFill>
                <a:srgbClr val="FFFF00"/>
              </a:solidFill>
              <a:effectLst/>
              <a:latin typeface="Arial Black" pitchFamily="34" charset="0"/>
            </a:endParaRPr>
          </a:p>
        </p:txBody>
      </p:sp>
      <p:sp>
        <p:nvSpPr>
          <p:cNvPr id="61" name="Subtitle 2"/>
          <p:cNvSpPr txBox="1">
            <a:spLocks/>
          </p:cNvSpPr>
          <p:nvPr/>
        </p:nvSpPr>
        <p:spPr bwMode="auto">
          <a:xfrm>
            <a:off x="2133600" y="6019800"/>
            <a:ext cx="739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1800" dirty="0" smtClean="0">
                <a:ea typeface="Tahoma" pitchFamily="34" charset="0"/>
                <a:cs typeface="Tahoma" pitchFamily="34" charset="0"/>
              </a:rPr>
              <a:t>For e.g. in garden of Eden God used to meet Adam &amp; Eve,                          </a:t>
            </a:r>
            <a:r>
              <a:rPr lang="en-US" sz="1800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but here God is asking His people to meet Him.</a:t>
            </a:r>
            <a:r>
              <a:rPr lang="en-US" sz="1800" dirty="0" smtClean="0">
                <a:solidFill>
                  <a:schemeClr val="tx1"/>
                </a:solidFill>
                <a:latin typeface="tbdsunil" pitchFamily="2" charset="0"/>
              </a:rPr>
              <a:t>                                                  </a:t>
            </a:r>
          </a:p>
          <a:p>
            <a:pPr marL="342900" indent="-342900" algn="l">
              <a:spcBef>
                <a:spcPct val="20000"/>
              </a:spcBef>
              <a:buClr>
                <a:srgbClr val="FF0000"/>
              </a:buClr>
              <a:buSzPct val="75000"/>
              <a:defRPr/>
            </a:pPr>
            <a:endParaRPr lang="en-US" sz="1800" i="1" kern="0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  <p:sp>
        <p:nvSpPr>
          <p:cNvPr id="63" name="Title 1"/>
          <p:cNvSpPr txBox="1">
            <a:spLocks/>
          </p:cNvSpPr>
          <p:nvPr/>
        </p:nvSpPr>
        <p:spPr bwMode="auto">
          <a:xfrm>
            <a:off x="1524000" y="-152400"/>
            <a:ext cx="937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defRPr/>
            </a:pPr>
            <a:r>
              <a:rPr lang="en-US" sz="2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Semibold" pitchFamily="34" charset="0"/>
                <a:cs typeface="Segoe UI Semibold" pitchFamily="34" charset="0"/>
              </a:rPr>
              <a:t>I)</a:t>
            </a:r>
            <a:r>
              <a:rPr lang="en-US" sz="54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Semibold" pitchFamily="34" charset="0"/>
                <a:cs typeface="Segoe UI Semibold" pitchFamily="34" charset="0"/>
              </a:rPr>
              <a:t> </a:t>
            </a:r>
            <a:r>
              <a:rPr lang="en-US" sz="32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Semibold" pitchFamily="34" charset="0"/>
                <a:cs typeface="Segoe UI Semibold" pitchFamily="34" charset="0"/>
              </a:rPr>
              <a:t>INTRODUCTION   </a:t>
            </a:r>
            <a:r>
              <a:rPr lang="en-US" sz="40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oor Richard" pitchFamily="18" charset="0"/>
              </a:rPr>
              <a:t>Feasts  of  Jehovah</a:t>
            </a:r>
            <a:endParaRPr lang="en-US" sz="6600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oor Richar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 autoUpdateAnimBg="0"/>
      <p:bldP spid="5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1600200" y="7620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defRPr/>
            </a:pPr>
            <a:r>
              <a:rPr lang="en-US" sz="48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oor Richard" pitchFamily="18" charset="0"/>
              </a:rPr>
              <a:t>Feasts  of  Jehovah   </a:t>
            </a:r>
            <a:r>
              <a:rPr lang="en-US" sz="36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oor Richard" pitchFamily="18" charset="0"/>
              </a:rPr>
              <a:t>(as per Lev 23)</a:t>
            </a:r>
            <a:endParaRPr lang="en-US" sz="4000" kern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oor Richard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0" y="838200"/>
            <a:ext cx="1371600" cy="838200"/>
          </a:xfrm>
          <a:prstGeom prst="roundRect">
            <a:avLst/>
          </a:prstGeom>
          <a:solidFill>
            <a:srgbClr val="00B0F0"/>
          </a:solidFill>
          <a:ln>
            <a:solidFill>
              <a:srgbClr val="680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Seven Feasts</a:t>
            </a:r>
            <a:endParaRPr lang="en-US" sz="3600" dirty="0"/>
          </a:p>
        </p:txBody>
      </p:sp>
      <p:pic>
        <p:nvPicPr>
          <p:cNvPr id="112" name="Picture 2" descr="http://amos37.com/wp-content/uploads/2012/03/sheaf-firstfrui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5127170"/>
            <a:ext cx="2286000" cy="1959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3" name="Subtitle 2"/>
          <p:cNvSpPr>
            <a:spLocks/>
          </p:cNvSpPr>
          <p:nvPr/>
        </p:nvSpPr>
        <p:spPr bwMode="auto">
          <a:xfrm>
            <a:off x="3276600" y="17526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</a:pPr>
            <a:endParaRPr lang="en-US" sz="2500" b="1" i="1" u="sng">
              <a:solidFill>
                <a:srgbClr val="FF0000"/>
              </a:solidFill>
              <a:latin typeface="tbdsunil" pitchFamily="2" charset="0"/>
            </a:endParaRPr>
          </a:p>
        </p:txBody>
      </p:sp>
      <p:sp>
        <p:nvSpPr>
          <p:cNvPr id="114" name="Subtitle 2"/>
          <p:cNvSpPr txBox="1">
            <a:spLocks/>
          </p:cNvSpPr>
          <p:nvPr/>
        </p:nvSpPr>
        <p:spPr bwMode="auto">
          <a:xfrm>
            <a:off x="6934200" y="1676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000" dirty="0" smtClean="0">
                <a:solidFill>
                  <a:schemeClr val="tx1"/>
                </a:solidFill>
                <a:latin typeface="Segoe UI Semibold" pitchFamily="34" charset="0"/>
                <a:cs typeface="Segoe UI Semibold" pitchFamily="34" charset="0"/>
              </a:rPr>
              <a:t>Lev 23.5</a:t>
            </a:r>
            <a:endParaRPr lang="en-US" sz="4000" b="1" kern="0" dirty="0">
              <a:solidFill>
                <a:schemeClr val="tx1"/>
              </a:solidFill>
              <a:latin typeface="tbdsunil" pitchFamily="2" charset="0"/>
            </a:endParaRPr>
          </a:p>
        </p:txBody>
      </p:sp>
      <p:sp>
        <p:nvSpPr>
          <p:cNvPr id="115" name="Subtitle 2"/>
          <p:cNvSpPr txBox="1">
            <a:spLocks/>
          </p:cNvSpPr>
          <p:nvPr/>
        </p:nvSpPr>
        <p:spPr>
          <a:xfrm>
            <a:off x="76200" y="1676400"/>
            <a:ext cx="4648200" cy="5334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2000" dirty="0" smtClean="0"/>
              <a:t>1. The feast of </a:t>
            </a:r>
            <a:r>
              <a:rPr lang="en-US" sz="2000" dirty="0" smtClean="0">
                <a:solidFill>
                  <a:srgbClr val="FF0000"/>
                </a:solidFill>
              </a:rPr>
              <a:t>Passover </a:t>
            </a:r>
            <a:endParaRPr lang="en-US" sz="2000" b="0" u="sng" dirty="0"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pic>
        <p:nvPicPr>
          <p:cNvPr id="116" name="Picture 2" descr="http://wp.patheos.com.s3.amazonaws.com/blogs/faithwalkers/files/2013/03/passover-lam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39300" y="5715001"/>
            <a:ext cx="1634700" cy="1371599"/>
          </a:xfrm>
          <a:prstGeom prst="rect">
            <a:avLst/>
          </a:prstGeom>
          <a:noFill/>
        </p:spPr>
      </p:pic>
      <p:sp>
        <p:nvSpPr>
          <p:cNvPr id="117" name="Subtitle 2"/>
          <p:cNvSpPr txBox="1">
            <a:spLocks/>
          </p:cNvSpPr>
          <p:nvPr/>
        </p:nvSpPr>
        <p:spPr bwMode="auto">
          <a:xfrm>
            <a:off x="6934200" y="2133600"/>
            <a:ext cx="213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000" dirty="0" smtClean="0">
                <a:solidFill>
                  <a:schemeClr val="tx1"/>
                </a:solidFill>
                <a:latin typeface="Segoe UI Semibold" pitchFamily="34" charset="0"/>
                <a:cs typeface="Segoe UI Semibold" pitchFamily="34" charset="0"/>
              </a:rPr>
              <a:t>Lev 23.6-8</a:t>
            </a:r>
            <a:endParaRPr lang="en-US" sz="4000" b="1" kern="0" dirty="0">
              <a:solidFill>
                <a:schemeClr val="tx1"/>
              </a:solidFill>
              <a:latin typeface="tbdsunil" pitchFamily="2" charset="0"/>
            </a:endParaRPr>
          </a:p>
        </p:txBody>
      </p:sp>
      <p:pic>
        <p:nvPicPr>
          <p:cNvPr id="118" name="Picture 6" descr="http://www.setapartpeople.com/wp-content/uploads/2013/03/unleavened-bread3_sma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5611747"/>
            <a:ext cx="1676400" cy="1322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9" name="Subtitle 2"/>
          <p:cNvSpPr txBox="1">
            <a:spLocks/>
          </p:cNvSpPr>
          <p:nvPr/>
        </p:nvSpPr>
        <p:spPr>
          <a:xfrm>
            <a:off x="76200" y="2133600"/>
            <a:ext cx="4648200" cy="5334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2000" dirty="0" smtClean="0"/>
              <a:t>2. The feast of </a:t>
            </a:r>
            <a:r>
              <a:rPr lang="en-US" sz="2000" dirty="0" smtClean="0">
                <a:solidFill>
                  <a:srgbClr val="FF0000"/>
                </a:solidFill>
              </a:rPr>
              <a:t>Unleavened bread</a:t>
            </a:r>
            <a:endParaRPr lang="en-US" sz="2000" b="0" u="sng" dirty="0"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sp>
        <p:nvSpPr>
          <p:cNvPr id="120" name="Subtitle 2"/>
          <p:cNvSpPr txBox="1">
            <a:spLocks/>
          </p:cNvSpPr>
          <p:nvPr/>
        </p:nvSpPr>
        <p:spPr bwMode="auto">
          <a:xfrm>
            <a:off x="6934200" y="2590800"/>
            <a:ext cx="213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000" dirty="0" smtClean="0">
                <a:solidFill>
                  <a:schemeClr val="tx1"/>
                </a:solidFill>
                <a:latin typeface="Segoe UI Semibold" pitchFamily="34" charset="0"/>
                <a:cs typeface="Segoe UI Semibold" pitchFamily="34" charset="0"/>
              </a:rPr>
              <a:t>Lev 23.9-14</a:t>
            </a:r>
            <a:endParaRPr lang="en-US" sz="4000" b="1" kern="0" dirty="0">
              <a:solidFill>
                <a:schemeClr val="tx1"/>
              </a:solidFill>
              <a:latin typeface="tbdsunil" pitchFamily="2" charset="0"/>
            </a:endParaRPr>
          </a:p>
        </p:txBody>
      </p:sp>
      <p:sp>
        <p:nvSpPr>
          <p:cNvPr id="121" name="Subtitle 2"/>
          <p:cNvSpPr txBox="1">
            <a:spLocks/>
          </p:cNvSpPr>
          <p:nvPr/>
        </p:nvSpPr>
        <p:spPr>
          <a:xfrm>
            <a:off x="76200" y="2590800"/>
            <a:ext cx="4648200" cy="5334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2000" dirty="0" smtClean="0"/>
              <a:t>3. The feast of </a:t>
            </a:r>
            <a:r>
              <a:rPr lang="en-US" sz="2000" dirty="0" err="1" smtClean="0">
                <a:solidFill>
                  <a:srgbClr val="FF0000"/>
                </a:solidFill>
              </a:rPr>
              <a:t>Firstfruits</a:t>
            </a:r>
            <a:endParaRPr lang="en-US" sz="2000" b="0" u="sng" dirty="0"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sp>
        <p:nvSpPr>
          <p:cNvPr id="122" name="Subtitle 2"/>
          <p:cNvSpPr txBox="1">
            <a:spLocks/>
          </p:cNvSpPr>
          <p:nvPr/>
        </p:nvSpPr>
        <p:spPr bwMode="auto">
          <a:xfrm>
            <a:off x="6934200" y="3048000"/>
            <a:ext cx="213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000" dirty="0" smtClean="0">
                <a:solidFill>
                  <a:schemeClr val="tx1"/>
                </a:solidFill>
                <a:latin typeface="Segoe UI Semibold" pitchFamily="34" charset="0"/>
                <a:cs typeface="Segoe UI Semibold" pitchFamily="34" charset="0"/>
              </a:rPr>
              <a:t>Lev 23.15-16</a:t>
            </a:r>
            <a:endParaRPr lang="en-US" sz="4000" b="1" kern="0" dirty="0">
              <a:solidFill>
                <a:schemeClr val="tx1"/>
              </a:solidFill>
              <a:latin typeface="tbdsunil" pitchFamily="2" charset="0"/>
            </a:endParaRPr>
          </a:p>
        </p:txBody>
      </p:sp>
      <p:sp>
        <p:nvSpPr>
          <p:cNvPr id="123" name="Subtitle 2"/>
          <p:cNvSpPr txBox="1">
            <a:spLocks/>
          </p:cNvSpPr>
          <p:nvPr/>
        </p:nvSpPr>
        <p:spPr>
          <a:xfrm>
            <a:off x="76200" y="3048000"/>
            <a:ext cx="4648200" cy="5334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2000" dirty="0" smtClean="0"/>
              <a:t>4. The feast of </a:t>
            </a:r>
            <a:r>
              <a:rPr lang="en-US" sz="2000" dirty="0" smtClean="0">
                <a:solidFill>
                  <a:srgbClr val="FF0000"/>
                </a:solidFill>
              </a:rPr>
              <a:t>Pentecost</a:t>
            </a: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124" name="Picture 6" descr="http://www.sabbathcog.org/WaveLoav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5562600"/>
            <a:ext cx="1448514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5" name="Subtitle 2"/>
          <p:cNvSpPr txBox="1">
            <a:spLocks/>
          </p:cNvSpPr>
          <p:nvPr/>
        </p:nvSpPr>
        <p:spPr bwMode="auto">
          <a:xfrm>
            <a:off x="6934200" y="3581400"/>
            <a:ext cx="236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000" b="0" kern="0" dirty="0" smtClean="0">
                <a:solidFill>
                  <a:schemeClr val="tx1"/>
                </a:solidFill>
                <a:latin typeface="Segoe UI Semibold" pitchFamily="34" charset="0"/>
                <a:cs typeface="Segoe UI Semibold" pitchFamily="34" charset="0"/>
              </a:rPr>
              <a:t>Lev 23.23-25</a:t>
            </a:r>
            <a:endParaRPr lang="en-US" sz="2000" b="0" kern="0" dirty="0">
              <a:solidFill>
                <a:schemeClr val="tx1"/>
              </a:solidFill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126" name="Subtitle 2"/>
          <p:cNvSpPr txBox="1">
            <a:spLocks/>
          </p:cNvSpPr>
          <p:nvPr/>
        </p:nvSpPr>
        <p:spPr>
          <a:xfrm>
            <a:off x="76200" y="3505200"/>
            <a:ext cx="3657600" cy="5334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2000" dirty="0" smtClean="0"/>
              <a:t>5. The feast of </a:t>
            </a:r>
            <a:r>
              <a:rPr lang="en-US" sz="2000" dirty="0" smtClean="0">
                <a:solidFill>
                  <a:srgbClr val="FF0000"/>
                </a:solidFill>
              </a:rPr>
              <a:t>Trumpets</a:t>
            </a: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127" name="Picture 10" descr="http://endoftheworld.net/Jesus/wp-content/uploads/2013/09/1097632_10150349783219969_1754083719_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5562599"/>
            <a:ext cx="1249951" cy="1444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8" name="Subtitle 2"/>
          <p:cNvSpPr txBox="1">
            <a:spLocks/>
          </p:cNvSpPr>
          <p:nvPr/>
        </p:nvSpPr>
        <p:spPr bwMode="auto">
          <a:xfrm>
            <a:off x="6934200" y="4038600"/>
            <a:ext cx="236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000" dirty="0" smtClean="0">
                <a:solidFill>
                  <a:schemeClr val="tx1"/>
                </a:solidFill>
                <a:latin typeface="Segoe UI Semibold" pitchFamily="34" charset="0"/>
                <a:cs typeface="Segoe UI Semibold" pitchFamily="34" charset="0"/>
              </a:rPr>
              <a:t>Lev 23.26-32</a:t>
            </a:r>
            <a:endParaRPr lang="en-US" sz="4000" b="1" kern="0" dirty="0">
              <a:solidFill>
                <a:schemeClr val="tx1"/>
              </a:solidFill>
              <a:latin typeface="tbdsunil" pitchFamily="2" charset="0"/>
            </a:endParaRPr>
          </a:p>
        </p:txBody>
      </p:sp>
      <p:sp>
        <p:nvSpPr>
          <p:cNvPr id="129" name="Subtitle 2"/>
          <p:cNvSpPr txBox="1">
            <a:spLocks/>
          </p:cNvSpPr>
          <p:nvPr/>
        </p:nvSpPr>
        <p:spPr>
          <a:xfrm>
            <a:off x="76200" y="3962400"/>
            <a:ext cx="4572000" cy="6096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2000" dirty="0" smtClean="0"/>
              <a:t>6. The day of </a:t>
            </a:r>
            <a:r>
              <a:rPr lang="en-US" sz="2000" dirty="0" smtClean="0">
                <a:solidFill>
                  <a:srgbClr val="FF0000"/>
                </a:solidFill>
              </a:rPr>
              <a:t>Atonement</a:t>
            </a: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130" name="Picture 2" descr="http://3.bp.blogspot.com/_TCvJTGlm6Po/SsJCRS79amI/AAAAAAAAANI/imS5IOfMpY8/s400/The_High_Priest_in_the_Holy_of_Holies_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5757463"/>
            <a:ext cx="1676400" cy="1100538"/>
          </a:xfrm>
          <a:prstGeom prst="rect">
            <a:avLst/>
          </a:prstGeom>
          <a:noFill/>
        </p:spPr>
      </p:pic>
      <p:sp>
        <p:nvSpPr>
          <p:cNvPr id="132" name="Subtitle 2"/>
          <p:cNvSpPr txBox="1">
            <a:spLocks/>
          </p:cNvSpPr>
          <p:nvPr/>
        </p:nvSpPr>
        <p:spPr bwMode="auto">
          <a:xfrm>
            <a:off x="6934200" y="4495800"/>
            <a:ext cx="228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000" dirty="0" smtClean="0">
                <a:solidFill>
                  <a:schemeClr val="tx1"/>
                </a:solidFill>
                <a:latin typeface="Segoe UI Semibold" pitchFamily="34" charset="0"/>
                <a:cs typeface="Segoe UI Semibold" pitchFamily="34" charset="0"/>
              </a:rPr>
              <a:t>Lev 23.33-43</a:t>
            </a:r>
            <a:endParaRPr lang="en-US" sz="4000" b="1" kern="0" dirty="0">
              <a:solidFill>
                <a:schemeClr val="tx1"/>
              </a:solidFill>
              <a:latin typeface="tbdsunil" pitchFamily="2" charset="0"/>
            </a:endParaRPr>
          </a:p>
        </p:txBody>
      </p:sp>
      <p:pic>
        <p:nvPicPr>
          <p:cNvPr id="133" name="Picture 14" descr="http://drybonesproject.com/blog/succot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00" y="5614035"/>
            <a:ext cx="1676400" cy="1320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4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C00000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5400" b="1" dirty="0">
                <a:solidFill>
                  <a:srgbClr val="FF0000"/>
                </a:solidFill>
                <a:latin typeface="tbdsunil" pitchFamily="2" charset="0"/>
                <a:cs typeface="+mn-cs"/>
              </a:rPr>
              <a:t> </a:t>
            </a:r>
            <a:endParaRPr lang="en-US" sz="1600" b="1" dirty="0">
              <a:solidFill>
                <a:srgbClr val="996633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Georgia" pitchFamily="18" charset="0"/>
              <a:cs typeface="+mn-cs"/>
            </a:endParaRPr>
          </a:p>
        </p:txBody>
      </p:sp>
      <p:sp>
        <p:nvSpPr>
          <p:cNvPr id="135" name="Title 1"/>
          <p:cNvSpPr txBox="1">
            <a:spLocks/>
          </p:cNvSpPr>
          <p:nvPr/>
        </p:nvSpPr>
        <p:spPr bwMode="auto">
          <a:xfrm>
            <a:off x="685800" y="-152400"/>
            <a:ext cx="937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defRPr/>
            </a:pPr>
            <a:r>
              <a:rPr lang="en-US" sz="2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Semibold" pitchFamily="34" charset="0"/>
                <a:cs typeface="Segoe UI Semibold" pitchFamily="34" charset="0"/>
              </a:rPr>
              <a:t>I)</a:t>
            </a:r>
            <a:r>
              <a:rPr lang="en-US" sz="54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Semibold" pitchFamily="34" charset="0"/>
                <a:cs typeface="Segoe UI Semibold" pitchFamily="34" charset="0"/>
              </a:rPr>
              <a:t> </a:t>
            </a:r>
            <a:r>
              <a:rPr lang="en-US" sz="32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Semibold" pitchFamily="34" charset="0"/>
                <a:cs typeface="Segoe UI Semibold" pitchFamily="34" charset="0"/>
              </a:rPr>
              <a:t>INTRODUCTION    </a:t>
            </a:r>
            <a:r>
              <a:rPr lang="en-US" sz="40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oor Richard" pitchFamily="18" charset="0"/>
              </a:rPr>
              <a:t>Feasts  of  Jehovah</a:t>
            </a:r>
            <a:endParaRPr lang="en-US" sz="7200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oor Richard" pitchFamily="18" charset="0"/>
            </a:endParaRPr>
          </a:p>
        </p:txBody>
      </p:sp>
      <p:sp>
        <p:nvSpPr>
          <p:cNvPr id="136" name="Subtitle 2"/>
          <p:cNvSpPr txBox="1">
            <a:spLocks/>
          </p:cNvSpPr>
          <p:nvPr/>
        </p:nvSpPr>
        <p:spPr>
          <a:xfrm>
            <a:off x="76200" y="4495800"/>
            <a:ext cx="5105400" cy="5334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2000" dirty="0" smtClean="0"/>
              <a:t>7. The feast of </a:t>
            </a:r>
            <a:r>
              <a:rPr lang="en-US" sz="2000" dirty="0" smtClean="0">
                <a:solidFill>
                  <a:srgbClr val="FF0000"/>
                </a:solidFill>
              </a:rPr>
              <a:t>Tabernacles</a:t>
            </a: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37" name="Subtitle 2"/>
          <p:cNvSpPr txBox="1">
            <a:spLocks/>
          </p:cNvSpPr>
          <p:nvPr/>
        </p:nvSpPr>
        <p:spPr bwMode="auto">
          <a:xfrm>
            <a:off x="228600" y="4953000"/>
            <a:ext cx="899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1900" b="1" dirty="0">
                <a:solidFill>
                  <a:schemeClr val="tx1"/>
                </a:solidFill>
              </a:rPr>
              <a:t>It is </a:t>
            </a:r>
            <a:r>
              <a:rPr lang="en-US" sz="1900" b="1" dirty="0">
                <a:solidFill>
                  <a:srgbClr val="FF0000"/>
                </a:solidFill>
              </a:rPr>
              <a:t>not essential </a:t>
            </a:r>
            <a:r>
              <a:rPr lang="en-US" sz="1900" b="1" dirty="0">
                <a:solidFill>
                  <a:schemeClr val="tx1"/>
                </a:solidFill>
              </a:rPr>
              <a:t>for believers to celebrate these </a:t>
            </a:r>
            <a:r>
              <a:rPr lang="en-US" sz="1900" b="1" dirty="0" smtClean="0">
                <a:solidFill>
                  <a:schemeClr val="tx1"/>
                </a:solidFill>
              </a:rPr>
              <a:t>feasts </a:t>
            </a:r>
            <a:r>
              <a:rPr lang="en-US" sz="1900" b="1" dirty="0">
                <a:solidFill>
                  <a:schemeClr val="tx1"/>
                </a:solidFill>
              </a:rPr>
              <a:t>days literally, but it is certainly </a:t>
            </a:r>
            <a:r>
              <a:rPr lang="en-US" sz="1900" b="1" dirty="0">
                <a:solidFill>
                  <a:srgbClr val="FF0000"/>
                </a:solidFill>
              </a:rPr>
              <a:t>beneficial to study them.</a:t>
            </a:r>
          </a:p>
          <a:p>
            <a:pPr marL="342900" indent="-342900" algn="l">
              <a:spcBef>
                <a:spcPct val="20000"/>
              </a:spcBef>
              <a:buClr>
                <a:srgbClr val="FF0000"/>
              </a:buClr>
              <a:buSzPct val="75000"/>
              <a:defRPr/>
            </a:pPr>
            <a:endParaRPr lang="en-US" sz="1900" b="1" i="1" kern="0" dirty="0">
              <a:ln w="11430"/>
              <a:solidFill>
                <a:srgbClr val="680BC5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30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30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30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0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30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6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animBg="1"/>
      <p:bldP spid="114" grpId="0" build="p"/>
      <p:bldP spid="115" grpId="0" build="p"/>
      <p:bldP spid="117" grpId="0" build="p"/>
      <p:bldP spid="119" grpId="0" build="p"/>
      <p:bldP spid="120" grpId="0" build="p"/>
      <p:bldP spid="121" grpId="0" build="p"/>
      <p:bldP spid="122" grpId="0" build="p"/>
      <p:bldP spid="123" grpId="0" build="p"/>
      <p:bldP spid="125" grpId="0" build="p"/>
      <p:bldP spid="126" grpId="0" build="p"/>
      <p:bldP spid="128" grpId="0" build="p"/>
      <p:bldP spid="129" grpId="0" build="p"/>
      <p:bldP spid="132" grpId="0" build="p"/>
      <p:bldP spid="13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C00000"/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b="1" dirty="0">
                <a:solidFill>
                  <a:srgbClr val="FF0000"/>
                </a:solidFill>
                <a:latin typeface="tbdsunil" pitchFamily="2" charset="0"/>
              </a:rPr>
              <a:t> </a:t>
            </a:r>
            <a:endParaRPr lang="en-US" sz="1600" b="1" dirty="0">
              <a:solidFill>
                <a:srgbClr val="996633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97" name="Title 1"/>
          <p:cNvSpPr txBox="1">
            <a:spLocks/>
          </p:cNvSpPr>
          <p:nvPr/>
        </p:nvSpPr>
        <p:spPr bwMode="auto">
          <a:xfrm>
            <a:off x="838200" y="-228600"/>
            <a:ext cx="937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defRPr/>
            </a:pPr>
            <a:r>
              <a:rPr lang="en-US" sz="2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Semibold" pitchFamily="34" charset="0"/>
                <a:cs typeface="Segoe UI Semibold" pitchFamily="34" charset="0"/>
              </a:rPr>
              <a:t>I)</a:t>
            </a:r>
            <a:r>
              <a:rPr lang="en-US" sz="54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Semibold" pitchFamily="34" charset="0"/>
                <a:cs typeface="Segoe UI Semibold" pitchFamily="34" charset="0"/>
              </a:rPr>
              <a:t> </a:t>
            </a:r>
            <a:r>
              <a:rPr lang="en-US" sz="32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Semibold" pitchFamily="34" charset="0"/>
                <a:cs typeface="Segoe UI Semibold" pitchFamily="34" charset="0"/>
              </a:rPr>
              <a:t>INTRODUCTION  </a:t>
            </a:r>
            <a:r>
              <a:rPr lang="en-US" sz="40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oor Richard" pitchFamily="18" charset="0"/>
              </a:rPr>
              <a:t>Facts of these Feasts</a:t>
            </a:r>
            <a:endParaRPr lang="en-US" sz="7200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oor Richard" pitchFamily="18" charset="0"/>
            </a:endParaRPr>
          </a:p>
        </p:txBody>
      </p:sp>
      <p:sp>
        <p:nvSpPr>
          <p:cNvPr id="99" name="Subtitle 2"/>
          <p:cNvSpPr txBox="1">
            <a:spLocks/>
          </p:cNvSpPr>
          <p:nvPr/>
        </p:nvSpPr>
        <p:spPr>
          <a:xfrm>
            <a:off x="-76200" y="1066800"/>
            <a:ext cx="4648200" cy="5334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1. Feast of Passover </a:t>
            </a:r>
            <a:endParaRPr lang="en-US" sz="1800" b="0" u="sng" dirty="0"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sp>
        <p:nvSpPr>
          <p:cNvPr id="100" name="Subtitle 2"/>
          <p:cNvSpPr txBox="1">
            <a:spLocks/>
          </p:cNvSpPr>
          <p:nvPr/>
        </p:nvSpPr>
        <p:spPr>
          <a:xfrm>
            <a:off x="2590800" y="1066800"/>
            <a:ext cx="4648200" cy="5334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2. Feast of unleavened bread</a:t>
            </a:r>
            <a:endParaRPr lang="en-US" sz="1800" b="0" u="sng" dirty="0"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sp>
        <p:nvSpPr>
          <p:cNvPr id="101" name="Subtitle 2"/>
          <p:cNvSpPr txBox="1">
            <a:spLocks/>
          </p:cNvSpPr>
          <p:nvPr/>
        </p:nvSpPr>
        <p:spPr>
          <a:xfrm>
            <a:off x="6096000" y="1066800"/>
            <a:ext cx="4648200" cy="5334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3. Feast of </a:t>
            </a:r>
            <a:r>
              <a:rPr lang="en-US" sz="1800" dirty="0" err="1" smtClean="0">
                <a:solidFill>
                  <a:srgbClr val="FF0000"/>
                </a:solidFill>
              </a:rPr>
              <a:t>firstfruits</a:t>
            </a:r>
            <a:endParaRPr lang="en-US" sz="1800" b="0" u="sng" dirty="0"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sp>
        <p:nvSpPr>
          <p:cNvPr id="102" name="Subtitle 2"/>
          <p:cNvSpPr txBox="1">
            <a:spLocks/>
          </p:cNvSpPr>
          <p:nvPr/>
        </p:nvSpPr>
        <p:spPr>
          <a:xfrm>
            <a:off x="-76200" y="1447800"/>
            <a:ext cx="4648200" cy="5334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4. Feast of Pentecost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03" name="Subtitle 2"/>
          <p:cNvSpPr txBox="1">
            <a:spLocks/>
          </p:cNvSpPr>
          <p:nvPr/>
        </p:nvSpPr>
        <p:spPr>
          <a:xfrm>
            <a:off x="2590800" y="1447800"/>
            <a:ext cx="3200400" cy="457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5. Feast of Trumpets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04" name="Subtitle 2"/>
          <p:cNvSpPr txBox="1">
            <a:spLocks/>
          </p:cNvSpPr>
          <p:nvPr/>
        </p:nvSpPr>
        <p:spPr>
          <a:xfrm>
            <a:off x="6096000" y="1447800"/>
            <a:ext cx="4572000" cy="6096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6. The day of Atonement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05" name="Subtitle 2"/>
          <p:cNvSpPr txBox="1">
            <a:spLocks/>
          </p:cNvSpPr>
          <p:nvPr/>
        </p:nvSpPr>
        <p:spPr>
          <a:xfrm>
            <a:off x="-76200" y="1905000"/>
            <a:ext cx="5105400" cy="5334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7. Feast of Tabernacles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06" name="Subtitle 2"/>
          <p:cNvSpPr txBox="1">
            <a:spLocks/>
          </p:cNvSpPr>
          <p:nvPr/>
        </p:nvSpPr>
        <p:spPr bwMode="auto">
          <a:xfrm>
            <a:off x="76200" y="2362200"/>
            <a:ext cx="937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v"/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1.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Some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of these feasts were called as </a:t>
            </a:r>
            <a:r>
              <a:rPr lang="en-US" sz="2800" dirty="0" smtClean="0">
                <a:solidFill>
                  <a:srgbClr val="680BC5"/>
                </a:solidFill>
                <a:latin typeface="+mn-lt"/>
              </a:rPr>
              <a:t>Pilgrimage Feasts</a:t>
            </a:r>
            <a:endParaRPr lang="en-US" sz="3600" b="1" i="1" kern="0" dirty="0">
              <a:ln w="11430"/>
              <a:solidFill>
                <a:srgbClr val="680BC5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pic>
        <p:nvPicPr>
          <p:cNvPr id="107" name="Picture 2" descr="http://2.bp.blogspot.com/-5uH8Zgxqbns/T7tglT8nN7I/AAAAAAAADY8/srnPQKXFT3E/s1600/pilgrims+russian+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947649"/>
            <a:ext cx="4572000" cy="4824750"/>
          </a:xfrm>
          <a:prstGeom prst="rect">
            <a:avLst/>
          </a:prstGeom>
          <a:noFill/>
        </p:spPr>
      </p:pic>
      <p:sp>
        <p:nvSpPr>
          <p:cNvPr id="108" name="Subtitle 2"/>
          <p:cNvSpPr txBox="1">
            <a:spLocks/>
          </p:cNvSpPr>
          <p:nvPr/>
        </p:nvSpPr>
        <p:spPr bwMode="auto">
          <a:xfrm>
            <a:off x="-76200" y="114300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1800" dirty="0" smtClean="0">
                <a:solidFill>
                  <a:srgbClr val="680BC5"/>
                </a:solidFill>
              </a:rPr>
              <a:t>1. Feast of Passover </a:t>
            </a:r>
            <a:endParaRPr lang="en-US" sz="1800" b="0" u="sng" dirty="0">
              <a:solidFill>
                <a:srgbClr val="680BC5"/>
              </a:solidFill>
              <a:effectLst/>
              <a:latin typeface="Arial Black" pitchFamily="34" charset="0"/>
            </a:endParaRPr>
          </a:p>
        </p:txBody>
      </p:sp>
      <p:sp>
        <p:nvSpPr>
          <p:cNvPr id="109" name="Subtitle 2"/>
          <p:cNvSpPr txBox="1">
            <a:spLocks/>
          </p:cNvSpPr>
          <p:nvPr/>
        </p:nvSpPr>
        <p:spPr bwMode="auto">
          <a:xfrm>
            <a:off x="-76200" y="152400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1800" dirty="0" smtClean="0">
                <a:solidFill>
                  <a:srgbClr val="680BC5"/>
                </a:solidFill>
              </a:rPr>
              <a:t>4. Feast of Pentecost</a:t>
            </a:r>
            <a:endParaRPr lang="en-US" sz="1800" b="0" u="sng" dirty="0">
              <a:solidFill>
                <a:srgbClr val="680BC5"/>
              </a:solidFill>
              <a:effectLst/>
              <a:latin typeface="Arial Black" pitchFamily="34" charset="0"/>
            </a:endParaRPr>
          </a:p>
        </p:txBody>
      </p:sp>
      <p:sp>
        <p:nvSpPr>
          <p:cNvPr id="110" name="Subtitle 2"/>
          <p:cNvSpPr txBox="1">
            <a:spLocks/>
          </p:cNvSpPr>
          <p:nvPr/>
        </p:nvSpPr>
        <p:spPr bwMode="auto">
          <a:xfrm>
            <a:off x="-76200" y="198120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1800" dirty="0" smtClean="0">
                <a:solidFill>
                  <a:srgbClr val="680BC5"/>
                </a:solidFill>
              </a:rPr>
              <a:t>7. Feast of Tabernacles</a:t>
            </a:r>
            <a:endParaRPr lang="en-US" sz="1800" b="0" u="sng" dirty="0">
              <a:solidFill>
                <a:srgbClr val="680BC5"/>
              </a:solidFill>
              <a:effectLst/>
              <a:latin typeface="Arial Black" pitchFamily="34" charset="0"/>
            </a:endParaRPr>
          </a:p>
        </p:txBody>
      </p:sp>
      <p:sp>
        <p:nvSpPr>
          <p:cNvPr id="111" name="Subtitle 2"/>
          <p:cNvSpPr txBox="1">
            <a:spLocks/>
          </p:cNvSpPr>
          <p:nvPr/>
        </p:nvSpPr>
        <p:spPr bwMode="auto">
          <a:xfrm>
            <a:off x="228600" y="2895600"/>
            <a:ext cx="982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600" dirty="0" err="1" smtClean="0">
                <a:solidFill>
                  <a:srgbClr val="680BC5"/>
                </a:solidFill>
                <a:latin typeface="+mn-lt"/>
              </a:rPr>
              <a:t>i</a:t>
            </a:r>
            <a:r>
              <a:rPr lang="en-US" sz="2600" dirty="0" smtClean="0">
                <a:solidFill>
                  <a:srgbClr val="680BC5"/>
                </a:solidFill>
                <a:latin typeface="+mn-lt"/>
              </a:rPr>
              <a:t>) Pilgrimage feasts </a:t>
            </a:r>
            <a:r>
              <a:rPr lang="en-US" sz="2600" dirty="0" smtClean="0">
                <a:solidFill>
                  <a:schemeClr val="tx1"/>
                </a:solidFill>
                <a:latin typeface="+mn-lt"/>
              </a:rPr>
              <a:t>speaks about different advents (coming)</a:t>
            </a:r>
            <a:endParaRPr lang="en-US" sz="2600" b="1" i="1" kern="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112" name="Subtitle 2"/>
          <p:cNvSpPr txBox="1">
            <a:spLocks/>
          </p:cNvSpPr>
          <p:nvPr/>
        </p:nvSpPr>
        <p:spPr bwMode="auto">
          <a:xfrm>
            <a:off x="381000" y="3352800"/>
            <a:ext cx="3200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000" b="1" kern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UI Semibold" pitchFamily="34" charset="0"/>
                <a:cs typeface="Segoe UI Semibold" pitchFamily="34" charset="0"/>
              </a:rPr>
              <a:t>Feast of Passover</a:t>
            </a:r>
            <a:endParaRPr lang="en-US" sz="2800" b="1" kern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113" name="Subtitle 2"/>
          <p:cNvSpPr txBox="1">
            <a:spLocks/>
          </p:cNvSpPr>
          <p:nvPr/>
        </p:nvSpPr>
        <p:spPr bwMode="auto">
          <a:xfrm>
            <a:off x="381000" y="37338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000" kern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UI Semibold" pitchFamily="34" charset="0"/>
                <a:cs typeface="Segoe UI Semibold" pitchFamily="34" charset="0"/>
              </a:rPr>
              <a:t>Feast of Pentecost</a:t>
            </a:r>
            <a:endParaRPr lang="en-US" sz="2800" b="1" kern="0" dirty="0">
              <a:ln w="11430"/>
              <a:solidFill>
                <a:srgbClr val="680BC5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114" name="Subtitle 2"/>
          <p:cNvSpPr txBox="1">
            <a:spLocks/>
          </p:cNvSpPr>
          <p:nvPr/>
        </p:nvSpPr>
        <p:spPr bwMode="auto">
          <a:xfrm>
            <a:off x="381000" y="4114800"/>
            <a:ext cx="317076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000" kern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UI Semibold" pitchFamily="34" charset="0"/>
                <a:cs typeface="Segoe UI Semibold" pitchFamily="34" charset="0"/>
              </a:rPr>
              <a:t>Feast of Tabernacles</a:t>
            </a:r>
            <a:endParaRPr lang="en-US" sz="2800" b="1" kern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115" name="Subtitle 2"/>
          <p:cNvSpPr txBox="1">
            <a:spLocks/>
          </p:cNvSpPr>
          <p:nvPr/>
        </p:nvSpPr>
        <p:spPr bwMode="auto">
          <a:xfrm>
            <a:off x="3276600" y="3352800"/>
            <a:ext cx="579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000" b="1" kern="0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UI Semibold" pitchFamily="34" charset="0"/>
                <a:cs typeface="Segoe UI Semibold" pitchFamily="34" charset="0"/>
              </a:rPr>
              <a:t>speaks about Christ’s 1</a:t>
            </a:r>
            <a:r>
              <a:rPr lang="en-US" sz="2000" b="1" kern="0" baseline="30000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UI Semibold" pitchFamily="34" charset="0"/>
                <a:cs typeface="Segoe UI Semibold" pitchFamily="34" charset="0"/>
              </a:rPr>
              <a:t>st</a:t>
            </a:r>
            <a:r>
              <a:rPr lang="en-US" sz="2000" b="1" kern="0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UI Semibold" pitchFamily="34" charset="0"/>
                <a:cs typeface="Segoe UI Semibold" pitchFamily="34" charset="0"/>
              </a:rPr>
              <a:t> coming</a:t>
            </a:r>
            <a:endParaRPr lang="en-US" sz="2800" b="1" kern="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116" name="Subtitle 2"/>
          <p:cNvSpPr txBox="1">
            <a:spLocks/>
          </p:cNvSpPr>
          <p:nvPr/>
        </p:nvSpPr>
        <p:spPr bwMode="auto">
          <a:xfrm>
            <a:off x="3276600" y="37338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tx1"/>
                </a:solidFill>
                <a:latin typeface="Segoe UI Semibold" pitchFamily="34" charset="0"/>
                <a:cs typeface="Segoe UI Semibold" pitchFamily="34" charset="0"/>
              </a:rPr>
              <a:t>speaks about coming of the Holy Spirit</a:t>
            </a:r>
            <a:endParaRPr lang="en-US" sz="2800" b="1" kern="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117" name="Subtitle 2"/>
          <p:cNvSpPr txBox="1">
            <a:spLocks/>
          </p:cNvSpPr>
          <p:nvPr/>
        </p:nvSpPr>
        <p:spPr bwMode="auto">
          <a:xfrm>
            <a:off x="3276600" y="4114800"/>
            <a:ext cx="573757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000" kern="0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UI Semibold" pitchFamily="34" charset="0"/>
                <a:cs typeface="Segoe UI Semibold" pitchFamily="34" charset="0"/>
              </a:rPr>
              <a:t>speaks about Christ’s 2</a:t>
            </a:r>
            <a:r>
              <a:rPr lang="en-US" sz="2000" kern="0" baseline="30000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UI Semibold" pitchFamily="34" charset="0"/>
                <a:cs typeface="Segoe UI Semibold" pitchFamily="34" charset="0"/>
              </a:rPr>
              <a:t>nd</a:t>
            </a:r>
            <a:r>
              <a:rPr lang="en-US" sz="2000" kern="0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UI Semibold" pitchFamily="34" charset="0"/>
                <a:cs typeface="Segoe UI Semibold" pitchFamily="34" charset="0"/>
              </a:rPr>
              <a:t> coming (for Israel)</a:t>
            </a:r>
            <a:endParaRPr lang="en-US" sz="2800" b="1" kern="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118" name="Subtitle 2"/>
          <p:cNvSpPr txBox="1">
            <a:spLocks/>
          </p:cNvSpPr>
          <p:nvPr/>
        </p:nvSpPr>
        <p:spPr bwMode="auto">
          <a:xfrm>
            <a:off x="228600" y="4800600"/>
            <a:ext cx="982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550" dirty="0" smtClean="0">
                <a:solidFill>
                  <a:srgbClr val="680BC5"/>
                </a:solidFill>
                <a:latin typeface="+mn-lt"/>
              </a:rPr>
              <a:t>ii) Pilgrimage feasts </a:t>
            </a:r>
            <a:r>
              <a:rPr lang="en-US" sz="2550" dirty="0" smtClean="0">
                <a:solidFill>
                  <a:schemeClr val="tx1"/>
                </a:solidFill>
                <a:latin typeface="+mn-lt"/>
              </a:rPr>
              <a:t>speaks about different characters of LJC</a:t>
            </a:r>
            <a:endParaRPr lang="en-US" sz="2550" b="1" i="1" kern="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119" name="Subtitle 2"/>
          <p:cNvSpPr txBox="1">
            <a:spLocks/>
          </p:cNvSpPr>
          <p:nvPr/>
        </p:nvSpPr>
        <p:spPr bwMode="auto">
          <a:xfrm>
            <a:off x="381000" y="5257800"/>
            <a:ext cx="3200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000" b="1" kern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UI Semibold" pitchFamily="34" charset="0"/>
                <a:cs typeface="Segoe UI Semibold" pitchFamily="34" charset="0"/>
              </a:rPr>
              <a:t>Feast of Passover</a:t>
            </a:r>
            <a:endParaRPr lang="en-US" sz="2800" b="1" kern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120" name="Subtitle 2"/>
          <p:cNvSpPr txBox="1">
            <a:spLocks/>
          </p:cNvSpPr>
          <p:nvPr/>
        </p:nvSpPr>
        <p:spPr bwMode="auto">
          <a:xfrm>
            <a:off x="381000" y="56388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000" kern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UI Semibold" pitchFamily="34" charset="0"/>
                <a:cs typeface="Segoe UI Semibold" pitchFamily="34" charset="0"/>
              </a:rPr>
              <a:t>Feast of Pentecost</a:t>
            </a:r>
            <a:endParaRPr lang="en-US" sz="2800" b="1" kern="0" dirty="0">
              <a:ln w="11430"/>
              <a:solidFill>
                <a:srgbClr val="680BC5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121" name="Subtitle 2"/>
          <p:cNvSpPr txBox="1">
            <a:spLocks/>
          </p:cNvSpPr>
          <p:nvPr/>
        </p:nvSpPr>
        <p:spPr bwMode="auto">
          <a:xfrm>
            <a:off x="381000" y="6019800"/>
            <a:ext cx="317076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000" kern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UI Semibold" pitchFamily="34" charset="0"/>
                <a:cs typeface="Segoe UI Semibold" pitchFamily="34" charset="0"/>
              </a:rPr>
              <a:t>Feast of Tabernacles</a:t>
            </a:r>
            <a:endParaRPr lang="en-US" sz="2800" b="1" kern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122" name="Subtitle 2"/>
          <p:cNvSpPr txBox="1">
            <a:spLocks/>
          </p:cNvSpPr>
          <p:nvPr/>
        </p:nvSpPr>
        <p:spPr bwMode="auto">
          <a:xfrm>
            <a:off x="3276600" y="5181600"/>
            <a:ext cx="449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FFFF00"/>
                </a:solidFill>
                <a:latin typeface="tbdsunil" pitchFamily="2" charset="0"/>
              </a:rPr>
              <a:t> </a:t>
            </a:r>
            <a:r>
              <a:rPr lang="en-US" sz="2000" dirty="0" smtClean="0">
                <a:solidFill>
                  <a:srgbClr val="680BC5"/>
                </a:solidFill>
                <a:latin typeface="+mn-lt"/>
              </a:rPr>
              <a:t>Lord  Jesus is the </a:t>
            </a:r>
            <a:r>
              <a:rPr lang="en-US" sz="2000" dirty="0" smtClean="0">
                <a:solidFill>
                  <a:srgbClr val="0070C0"/>
                </a:solidFill>
                <a:latin typeface="+mn-lt"/>
              </a:rPr>
              <a:t>Sufferer</a:t>
            </a:r>
            <a:endParaRPr lang="en-US" sz="2400" b="1" i="1" kern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123" name="Subtitle 2"/>
          <p:cNvSpPr txBox="1">
            <a:spLocks/>
          </p:cNvSpPr>
          <p:nvPr/>
        </p:nvSpPr>
        <p:spPr bwMode="auto">
          <a:xfrm>
            <a:off x="3276600" y="5562600"/>
            <a:ext cx="464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FFFF00"/>
                </a:solidFill>
                <a:latin typeface="tbdsunil" pitchFamily="2" charset="0"/>
              </a:rPr>
              <a:t> </a:t>
            </a:r>
            <a:r>
              <a:rPr lang="en-US" sz="2000" dirty="0" smtClean="0">
                <a:solidFill>
                  <a:srgbClr val="680BC5"/>
                </a:solidFill>
                <a:latin typeface="+mn-lt"/>
              </a:rPr>
              <a:t>He is the </a:t>
            </a:r>
            <a:r>
              <a:rPr lang="en-US" sz="2000" dirty="0" smtClean="0">
                <a:solidFill>
                  <a:srgbClr val="0070C0"/>
                </a:solidFill>
                <a:latin typeface="+mn-lt"/>
              </a:rPr>
              <a:t>Sympathizer</a:t>
            </a:r>
            <a:endParaRPr lang="en-US" sz="2800" b="1" i="1" kern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124" name="Subtitle 2"/>
          <p:cNvSpPr txBox="1">
            <a:spLocks/>
          </p:cNvSpPr>
          <p:nvPr/>
        </p:nvSpPr>
        <p:spPr bwMode="auto">
          <a:xfrm>
            <a:off x="3276600" y="5943600"/>
            <a:ext cx="290169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tx1"/>
                </a:solidFill>
                <a:latin typeface="tbdsunil" pitchFamily="2" charset="0"/>
              </a:rPr>
              <a:t> </a:t>
            </a:r>
            <a:r>
              <a:rPr lang="en-US" sz="2000" dirty="0" smtClean="0">
                <a:solidFill>
                  <a:srgbClr val="680BC5"/>
                </a:solidFill>
                <a:latin typeface="+mn-lt"/>
              </a:rPr>
              <a:t>He is the </a:t>
            </a:r>
            <a:r>
              <a:rPr lang="en-US" sz="2000" dirty="0" smtClean="0">
                <a:solidFill>
                  <a:srgbClr val="0070C0"/>
                </a:solidFill>
                <a:latin typeface="+mn-lt"/>
              </a:rPr>
              <a:t>Sovereign</a:t>
            </a:r>
            <a:endParaRPr lang="en-US" sz="2800" b="1" i="1" kern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125" name="Subtitle 2"/>
          <p:cNvSpPr txBox="1">
            <a:spLocks/>
          </p:cNvSpPr>
          <p:nvPr/>
        </p:nvSpPr>
        <p:spPr bwMode="auto">
          <a:xfrm>
            <a:off x="6781800" y="5257800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SzPct val="75000"/>
              <a:defRPr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His past ministry</a:t>
            </a:r>
            <a:endParaRPr lang="en-US" sz="2800" b="1" i="1" kern="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126" name="Subtitle 2"/>
          <p:cNvSpPr txBox="1">
            <a:spLocks/>
          </p:cNvSpPr>
          <p:nvPr/>
        </p:nvSpPr>
        <p:spPr bwMode="auto">
          <a:xfrm>
            <a:off x="6781800" y="5638800"/>
            <a:ext cx="329024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SzPct val="75000"/>
              <a:defRPr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His present ministry</a:t>
            </a:r>
            <a:endParaRPr lang="en-US" sz="2800" b="1" i="1" kern="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127" name="Subtitle 2"/>
          <p:cNvSpPr txBox="1">
            <a:spLocks/>
          </p:cNvSpPr>
          <p:nvPr/>
        </p:nvSpPr>
        <p:spPr bwMode="auto">
          <a:xfrm>
            <a:off x="6781800" y="6019800"/>
            <a:ext cx="275684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SzPct val="75000"/>
              <a:defRPr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His future ministry.</a:t>
            </a:r>
            <a:endParaRPr lang="en-US" sz="2800" b="1" i="1" kern="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1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9" grpId="0" build="p"/>
      <p:bldP spid="100" grpId="0" build="p"/>
      <p:bldP spid="101" grpId="0" build="p"/>
      <p:bldP spid="102" grpId="0" build="p"/>
      <p:bldP spid="103" grpId="0" build="p"/>
      <p:bldP spid="104" grpId="0" build="p"/>
      <p:bldP spid="105" grpId="0" build="p"/>
      <p:bldP spid="106" grpId="0"/>
      <p:bldP spid="112" grpId="0"/>
      <p:bldP spid="113" grpId="0"/>
      <p:bldP spid="114" grpId="0"/>
      <p:bldP spid="115" grpId="0"/>
      <p:bldP spid="116" grpId="0"/>
      <p:bldP spid="117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ubtitle 2"/>
          <p:cNvSpPr txBox="1">
            <a:spLocks/>
          </p:cNvSpPr>
          <p:nvPr/>
        </p:nvSpPr>
        <p:spPr>
          <a:xfrm>
            <a:off x="-76200" y="1066800"/>
            <a:ext cx="4648200" cy="5334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1. Feast of Passover </a:t>
            </a:r>
            <a:endParaRPr lang="en-US" sz="1800" b="0" u="sng" dirty="0"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sp>
        <p:nvSpPr>
          <p:cNvPr id="52" name="Subtitle 2"/>
          <p:cNvSpPr txBox="1">
            <a:spLocks/>
          </p:cNvSpPr>
          <p:nvPr/>
        </p:nvSpPr>
        <p:spPr>
          <a:xfrm>
            <a:off x="2590800" y="1066800"/>
            <a:ext cx="4648200" cy="5334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2. Feast of unleavened bread</a:t>
            </a:r>
            <a:endParaRPr lang="en-US" sz="1800" b="0" u="sng" dirty="0"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sp>
        <p:nvSpPr>
          <p:cNvPr id="53" name="Subtitle 2"/>
          <p:cNvSpPr txBox="1">
            <a:spLocks/>
          </p:cNvSpPr>
          <p:nvPr/>
        </p:nvSpPr>
        <p:spPr>
          <a:xfrm>
            <a:off x="6096000" y="1066800"/>
            <a:ext cx="4648200" cy="5334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3. Feast of </a:t>
            </a:r>
            <a:r>
              <a:rPr lang="en-US" sz="1800" dirty="0" err="1" smtClean="0">
                <a:solidFill>
                  <a:srgbClr val="FF0000"/>
                </a:solidFill>
              </a:rPr>
              <a:t>firstfruits</a:t>
            </a:r>
            <a:endParaRPr lang="en-US" sz="1800" b="0" u="sng" dirty="0"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sp>
        <p:nvSpPr>
          <p:cNvPr id="54" name="Subtitle 2"/>
          <p:cNvSpPr txBox="1">
            <a:spLocks/>
          </p:cNvSpPr>
          <p:nvPr/>
        </p:nvSpPr>
        <p:spPr>
          <a:xfrm>
            <a:off x="-76200" y="1447800"/>
            <a:ext cx="4648200" cy="5334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4. Feast of Pentecost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55" name="Subtitle 2"/>
          <p:cNvSpPr txBox="1">
            <a:spLocks/>
          </p:cNvSpPr>
          <p:nvPr/>
        </p:nvSpPr>
        <p:spPr>
          <a:xfrm>
            <a:off x="2590800" y="1447800"/>
            <a:ext cx="3200400" cy="457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5. Feast of Trumpets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56" name="Subtitle 2"/>
          <p:cNvSpPr txBox="1">
            <a:spLocks/>
          </p:cNvSpPr>
          <p:nvPr/>
        </p:nvSpPr>
        <p:spPr>
          <a:xfrm>
            <a:off x="6096000" y="1447800"/>
            <a:ext cx="4572000" cy="6096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6. The day of Atonement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2" name="Subtitle 2"/>
          <p:cNvSpPr txBox="1">
            <a:spLocks/>
          </p:cNvSpPr>
          <p:nvPr/>
        </p:nvSpPr>
        <p:spPr>
          <a:xfrm>
            <a:off x="-76200" y="1905000"/>
            <a:ext cx="5105400" cy="5334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7. Feast of Tabernacles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3" name="Subtitle 2"/>
          <p:cNvSpPr txBox="1">
            <a:spLocks/>
          </p:cNvSpPr>
          <p:nvPr/>
        </p:nvSpPr>
        <p:spPr bwMode="auto">
          <a:xfrm>
            <a:off x="304800" y="2362200"/>
            <a:ext cx="883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v"/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2.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These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feasts were celebrated in </a:t>
            </a:r>
            <a:r>
              <a:rPr lang="en-US" sz="2800" dirty="0" smtClean="0">
                <a:solidFill>
                  <a:srgbClr val="680BC5"/>
                </a:solidFill>
                <a:latin typeface="+mn-lt"/>
              </a:rPr>
              <a:t>different months</a:t>
            </a:r>
            <a:endParaRPr lang="en-US" sz="3600" b="1" i="1" kern="0" dirty="0">
              <a:ln w="11430"/>
              <a:solidFill>
                <a:srgbClr val="680BC5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pic>
        <p:nvPicPr>
          <p:cNvPr id="69" name="Picture 2" descr="http://catholic-resources.org/Images/Jewish/calendar-l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267199"/>
            <a:ext cx="3505200" cy="2590801"/>
          </a:xfrm>
          <a:prstGeom prst="rect">
            <a:avLst/>
          </a:prstGeom>
          <a:noFill/>
        </p:spPr>
      </p:pic>
      <p:sp>
        <p:nvSpPr>
          <p:cNvPr id="70" name="Rectangle 69"/>
          <p:cNvSpPr/>
          <p:nvPr/>
        </p:nvSpPr>
        <p:spPr>
          <a:xfrm>
            <a:off x="1600200" y="42672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2819400" y="4572000"/>
            <a:ext cx="1143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685800" y="6400800"/>
            <a:ext cx="1143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76200" y="5486400"/>
            <a:ext cx="1143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ubtitle 2"/>
          <p:cNvSpPr txBox="1">
            <a:spLocks/>
          </p:cNvSpPr>
          <p:nvPr/>
        </p:nvSpPr>
        <p:spPr bwMode="auto">
          <a:xfrm>
            <a:off x="762000" y="2895600"/>
            <a:ext cx="929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680BC5"/>
                </a:solidFill>
                <a:latin typeface="Segoe UI Semibold" pitchFamily="34" charset="0"/>
                <a:cs typeface="Segoe UI Semibold" pitchFamily="34" charset="0"/>
              </a:rPr>
              <a:t>1</a:t>
            </a:r>
            <a:r>
              <a:rPr lang="en-US" sz="2000" baseline="30000" dirty="0" smtClean="0">
                <a:solidFill>
                  <a:srgbClr val="680BC5"/>
                </a:solidFill>
                <a:latin typeface="Segoe UI Semibold" pitchFamily="34" charset="0"/>
                <a:cs typeface="Segoe UI Semibold" pitchFamily="34" charset="0"/>
              </a:rPr>
              <a:t>st</a:t>
            </a:r>
            <a:r>
              <a:rPr lang="en-US" sz="2000" dirty="0" smtClean="0">
                <a:solidFill>
                  <a:srgbClr val="680BC5"/>
                </a:solidFill>
                <a:latin typeface="Segoe UI Semibold" pitchFamily="34" charset="0"/>
                <a:cs typeface="Segoe UI Semibold" pitchFamily="34" charset="0"/>
              </a:rPr>
              <a:t>, 2</a:t>
            </a:r>
            <a:r>
              <a:rPr lang="en-US" sz="2000" baseline="30000" dirty="0" smtClean="0">
                <a:solidFill>
                  <a:srgbClr val="680BC5"/>
                </a:solidFill>
                <a:latin typeface="Segoe UI Semibold" pitchFamily="34" charset="0"/>
                <a:cs typeface="Segoe UI Semibold" pitchFamily="34" charset="0"/>
              </a:rPr>
              <a:t>nd</a:t>
            </a:r>
            <a:r>
              <a:rPr lang="en-US" sz="2000" dirty="0" smtClean="0">
                <a:solidFill>
                  <a:srgbClr val="680BC5"/>
                </a:solidFill>
                <a:latin typeface="Segoe UI Semibold" pitchFamily="34" charset="0"/>
                <a:cs typeface="Segoe UI Semibold" pitchFamily="34" charset="0"/>
              </a:rPr>
              <a:t> and 3</a:t>
            </a:r>
            <a:r>
              <a:rPr lang="en-US" sz="2000" baseline="30000" dirty="0" smtClean="0">
                <a:solidFill>
                  <a:srgbClr val="680BC5"/>
                </a:solidFill>
                <a:latin typeface="Segoe UI Semibold" pitchFamily="34" charset="0"/>
                <a:cs typeface="Segoe UI Semibold" pitchFamily="34" charset="0"/>
              </a:rPr>
              <a:t>rd</a:t>
            </a:r>
            <a:r>
              <a:rPr lang="en-US" sz="2000" dirty="0" smtClean="0">
                <a:solidFill>
                  <a:srgbClr val="680BC5"/>
                </a:solidFill>
                <a:latin typeface="Segoe UI Semibold" pitchFamily="34" charset="0"/>
                <a:cs typeface="Segoe UI Semibold" pitchFamily="34" charset="0"/>
              </a:rPr>
              <a:t> feast were celebrated in first month</a:t>
            </a:r>
            <a:r>
              <a:rPr lang="en-US" sz="2000" dirty="0" smtClean="0">
                <a:solidFill>
                  <a:schemeClr val="tx1"/>
                </a:solidFill>
                <a:latin typeface="tbdsunil" pitchFamily="2" charset="0"/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(Nisan/</a:t>
            </a:r>
            <a:r>
              <a:rPr lang="en-US" sz="1400" dirty="0" err="1" smtClean="0">
                <a:solidFill>
                  <a:srgbClr val="FF0000"/>
                </a:solidFill>
              </a:rPr>
              <a:t>Abib</a:t>
            </a:r>
            <a:r>
              <a:rPr lang="en-US" sz="1400" dirty="0" smtClean="0">
                <a:solidFill>
                  <a:srgbClr val="FF0000"/>
                </a:solidFill>
              </a:rPr>
              <a:t> month)</a:t>
            </a:r>
            <a:r>
              <a:rPr lang="en-US" sz="2000" dirty="0" smtClean="0">
                <a:solidFill>
                  <a:schemeClr val="tx1"/>
                </a:solidFill>
                <a:latin typeface="tbdsunil" pitchFamily="2" charset="0"/>
              </a:rPr>
              <a:t>                  </a:t>
            </a:r>
            <a:endParaRPr lang="en-US" sz="2000" b="1" i="1" kern="0" dirty="0">
              <a:ln w="11430"/>
              <a:solidFill>
                <a:srgbClr val="680BC5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78" name="Subtitle 2"/>
          <p:cNvSpPr txBox="1">
            <a:spLocks/>
          </p:cNvSpPr>
          <p:nvPr/>
        </p:nvSpPr>
        <p:spPr bwMode="auto">
          <a:xfrm>
            <a:off x="-76200" y="114300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1800" dirty="0" smtClean="0">
                <a:solidFill>
                  <a:srgbClr val="0070C0"/>
                </a:solidFill>
              </a:rPr>
              <a:t>1. Feast of Passover </a:t>
            </a:r>
            <a:endParaRPr lang="en-US" sz="1800" b="0" u="sng" dirty="0">
              <a:solidFill>
                <a:srgbClr val="0070C0"/>
              </a:solidFill>
              <a:effectLst/>
              <a:latin typeface="Arial Black" pitchFamily="34" charset="0"/>
            </a:endParaRPr>
          </a:p>
        </p:txBody>
      </p:sp>
      <p:sp>
        <p:nvSpPr>
          <p:cNvPr id="79" name="Subtitle 2"/>
          <p:cNvSpPr txBox="1">
            <a:spLocks/>
          </p:cNvSpPr>
          <p:nvPr/>
        </p:nvSpPr>
        <p:spPr bwMode="auto">
          <a:xfrm>
            <a:off x="2590800" y="1143000"/>
            <a:ext cx="3886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1800" dirty="0" smtClean="0">
                <a:solidFill>
                  <a:srgbClr val="0070C0"/>
                </a:solidFill>
              </a:rPr>
              <a:t>2. Feast of unleavened bread</a:t>
            </a:r>
            <a:endParaRPr lang="en-US" sz="1800" b="0" u="sng" dirty="0">
              <a:solidFill>
                <a:srgbClr val="0070C0"/>
              </a:solidFill>
              <a:effectLst/>
              <a:latin typeface="Arial Black" pitchFamily="34" charset="0"/>
            </a:endParaRPr>
          </a:p>
        </p:txBody>
      </p:sp>
      <p:sp>
        <p:nvSpPr>
          <p:cNvPr id="80" name="Subtitle 2"/>
          <p:cNvSpPr txBox="1">
            <a:spLocks/>
          </p:cNvSpPr>
          <p:nvPr/>
        </p:nvSpPr>
        <p:spPr bwMode="auto">
          <a:xfrm>
            <a:off x="6096000" y="1143000"/>
            <a:ext cx="3886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1800" dirty="0" smtClean="0">
                <a:solidFill>
                  <a:srgbClr val="0070C0"/>
                </a:solidFill>
              </a:rPr>
              <a:t>3. Feast of </a:t>
            </a:r>
            <a:r>
              <a:rPr lang="en-US" sz="1800" dirty="0" err="1" smtClean="0">
                <a:solidFill>
                  <a:srgbClr val="0070C0"/>
                </a:solidFill>
              </a:rPr>
              <a:t>firstfruits</a:t>
            </a:r>
            <a:endParaRPr lang="en-US" sz="1800" b="0" u="sng" dirty="0">
              <a:solidFill>
                <a:srgbClr val="0070C0"/>
              </a:solidFill>
              <a:effectLst/>
              <a:latin typeface="Arial Black" pitchFamily="34" charset="0"/>
            </a:endParaRPr>
          </a:p>
        </p:txBody>
      </p:sp>
      <p:sp>
        <p:nvSpPr>
          <p:cNvPr id="81" name="Subtitle 2"/>
          <p:cNvSpPr txBox="1">
            <a:spLocks/>
          </p:cNvSpPr>
          <p:nvPr/>
        </p:nvSpPr>
        <p:spPr bwMode="auto">
          <a:xfrm>
            <a:off x="762000" y="3352800"/>
            <a:ext cx="937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680BC5"/>
                </a:solidFill>
                <a:latin typeface="Segoe UI Semibold" pitchFamily="34" charset="0"/>
                <a:cs typeface="Segoe UI Semibold" pitchFamily="34" charset="0"/>
              </a:rPr>
              <a:t>4</a:t>
            </a:r>
            <a:r>
              <a:rPr lang="en-US" sz="2000" baseline="30000" dirty="0" smtClean="0">
                <a:solidFill>
                  <a:srgbClr val="680BC5"/>
                </a:solidFill>
                <a:latin typeface="Segoe UI Semibold" pitchFamily="34" charset="0"/>
                <a:cs typeface="Segoe UI Semibold" pitchFamily="34" charset="0"/>
              </a:rPr>
              <a:t>th</a:t>
            </a:r>
            <a:r>
              <a:rPr lang="en-US" sz="2000" dirty="0" smtClean="0">
                <a:solidFill>
                  <a:srgbClr val="680BC5"/>
                </a:solidFill>
                <a:latin typeface="Segoe UI Semibold" pitchFamily="34" charset="0"/>
                <a:cs typeface="Segoe UI Semibold" pitchFamily="34" charset="0"/>
              </a:rPr>
              <a:t> feast were celebrated in third month </a:t>
            </a:r>
            <a:r>
              <a:rPr lang="en-US" sz="1400" dirty="0" smtClean="0">
                <a:solidFill>
                  <a:srgbClr val="FF0000"/>
                </a:solidFill>
              </a:rPr>
              <a:t>(Sivan month)</a:t>
            </a:r>
            <a:r>
              <a:rPr lang="en-US" sz="2000" dirty="0" smtClean="0">
                <a:solidFill>
                  <a:schemeClr val="tx1"/>
                </a:solidFill>
                <a:latin typeface="tbdsunil" pitchFamily="2" charset="0"/>
              </a:rPr>
              <a:t>                  </a:t>
            </a:r>
            <a:endParaRPr lang="en-US" sz="2000" b="1" i="1" kern="0" dirty="0">
              <a:ln w="11430"/>
              <a:solidFill>
                <a:srgbClr val="680BC5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82" name="Subtitle 2"/>
          <p:cNvSpPr txBox="1">
            <a:spLocks/>
          </p:cNvSpPr>
          <p:nvPr/>
        </p:nvSpPr>
        <p:spPr bwMode="auto">
          <a:xfrm>
            <a:off x="-76200" y="152400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1800" dirty="0" smtClean="0">
                <a:solidFill>
                  <a:srgbClr val="680BC5"/>
                </a:solidFill>
              </a:rPr>
              <a:t>4. Feast of Pentecost</a:t>
            </a:r>
            <a:endParaRPr lang="en-US" sz="1800" b="0" u="sng" dirty="0">
              <a:solidFill>
                <a:srgbClr val="680BC5"/>
              </a:solidFill>
              <a:effectLst/>
              <a:latin typeface="Arial Black" pitchFamily="34" charset="0"/>
            </a:endParaRPr>
          </a:p>
        </p:txBody>
      </p:sp>
      <p:sp>
        <p:nvSpPr>
          <p:cNvPr id="96" name="Subtitle 2"/>
          <p:cNvSpPr txBox="1">
            <a:spLocks/>
          </p:cNvSpPr>
          <p:nvPr/>
        </p:nvSpPr>
        <p:spPr bwMode="auto">
          <a:xfrm>
            <a:off x="762000" y="3810000"/>
            <a:ext cx="929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680BC5"/>
                </a:solidFill>
                <a:latin typeface="Segoe UI Semibold" pitchFamily="34" charset="0"/>
                <a:cs typeface="Segoe UI Semibold" pitchFamily="34" charset="0"/>
              </a:rPr>
              <a:t>5</a:t>
            </a:r>
            <a:r>
              <a:rPr lang="en-US" sz="2000" baseline="30000" dirty="0" smtClean="0">
                <a:solidFill>
                  <a:srgbClr val="680BC5"/>
                </a:solidFill>
                <a:latin typeface="Segoe UI Semibold" pitchFamily="34" charset="0"/>
                <a:cs typeface="Segoe UI Semibold" pitchFamily="34" charset="0"/>
              </a:rPr>
              <a:t>th</a:t>
            </a:r>
            <a:r>
              <a:rPr lang="en-US" sz="2000" dirty="0" smtClean="0">
                <a:solidFill>
                  <a:srgbClr val="680BC5"/>
                </a:solidFill>
                <a:latin typeface="Segoe UI Semibold" pitchFamily="34" charset="0"/>
                <a:cs typeface="Segoe UI Semibold" pitchFamily="34" charset="0"/>
              </a:rPr>
              <a:t>, 6</a:t>
            </a:r>
            <a:r>
              <a:rPr lang="en-US" sz="2000" baseline="30000" dirty="0" smtClean="0">
                <a:solidFill>
                  <a:srgbClr val="680BC5"/>
                </a:solidFill>
                <a:latin typeface="Segoe UI Semibold" pitchFamily="34" charset="0"/>
                <a:cs typeface="Segoe UI Semibold" pitchFamily="34" charset="0"/>
              </a:rPr>
              <a:t>th</a:t>
            </a:r>
            <a:r>
              <a:rPr lang="en-US" sz="2000" dirty="0" smtClean="0">
                <a:solidFill>
                  <a:srgbClr val="680BC5"/>
                </a:solidFill>
                <a:latin typeface="Segoe UI Semibold" pitchFamily="34" charset="0"/>
                <a:cs typeface="Segoe UI Semibold" pitchFamily="34" charset="0"/>
              </a:rPr>
              <a:t> and 7</a:t>
            </a:r>
            <a:r>
              <a:rPr lang="en-US" sz="2000" baseline="30000" dirty="0" smtClean="0">
                <a:solidFill>
                  <a:srgbClr val="680BC5"/>
                </a:solidFill>
                <a:latin typeface="Segoe UI Semibold" pitchFamily="34" charset="0"/>
                <a:cs typeface="Segoe UI Semibold" pitchFamily="34" charset="0"/>
              </a:rPr>
              <a:t>th</a:t>
            </a:r>
            <a:r>
              <a:rPr lang="en-US" sz="2000" dirty="0" smtClean="0">
                <a:solidFill>
                  <a:srgbClr val="680BC5"/>
                </a:solidFill>
                <a:latin typeface="Segoe UI Semibold" pitchFamily="34" charset="0"/>
                <a:cs typeface="Segoe UI Semibold" pitchFamily="34" charset="0"/>
              </a:rPr>
              <a:t> feast were celebrated in 7</a:t>
            </a:r>
            <a:r>
              <a:rPr lang="en-US" sz="2000" baseline="30000" dirty="0" smtClean="0">
                <a:solidFill>
                  <a:srgbClr val="680BC5"/>
                </a:solidFill>
                <a:latin typeface="Segoe UI Semibold" pitchFamily="34" charset="0"/>
                <a:cs typeface="Segoe UI Semibold" pitchFamily="34" charset="0"/>
              </a:rPr>
              <a:t>th</a:t>
            </a:r>
            <a:r>
              <a:rPr lang="en-US" sz="2000" dirty="0" smtClean="0">
                <a:solidFill>
                  <a:srgbClr val="680BC5"/>
                </a:solidFill>
                <a:latin typeface="Segoe UI Semibold" pitchFamily="34" charset="0"/>
                <a:cs typeface="Segoe UI Semibold" pitchFamily="34" charset="0"/>
              </a:rPr>
              <a:t> month </a:t>
            </a:r>
            <a:r>
              <a:rPr lang="en-US" sz="1400" dirty="0" smtClean="0">
                <a:solidFill>
                  <a:srgbClr val="FF0000"/>
                </a:solidFill>
              </a:rPr>
              <a:t>(Tishri/</a:t>
            </a:r>
            <a:r>
              <a:rPr lang="en-US" sz="1400" dirty="0" err="1" smtClean="0">
                <a:solidFill>
                  <a:srgbClr val="FF0000"/>
                </a:solidFill>
              </a:rPr>
              <a:t>Ethanim</a:t>
            </a:r>
            <a:r>
              <a:rPr lang="en-US" sz="1400" dirty="0" smtClean="0">
                <a:solidFill>
                  <a:srgbClr val="FF0000"/>
                </a:solidFill>
              </a:rPr>
              <a:t> month)</a:t>
            </a:r>
            <a:r>
              <a:rPr lang="en-US" sz="2000" dirty="0" smtClean="0">
                <a:solidFill>
                  <a:schemeClr val="tx1"/>
                </a:solidFill>
                <a:latin typeface="tbdsunil" pitchFamily="2" charset="0"/>
              </a:rPr>
              <a:t>.</a:t>
            </a:r>
            <a:endParaRPr lang="en-US" sz="2000" b="1" i="1" kern="0" dirty="0">
              <a:ln w="11430"/>
              <a:solidFill>
                <a:srgbClr val="680BC5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97" name="Subtitle 2"/>
          <p:cNvSpPr txBox="1">
            <a:spLocks/>
          </p:cNvSpPr>
          <p:nvPr/>
        </p:nvSpPr>
        <p:spPr bwMode="auto">
          <a:xfrm>
            <a:off x="-76200" y="198120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7. Feast of Tabernacles</a:t>
            </a:r>
            <a:endParaRPr lang="en-US" sz="1800" b="0" u="sng" dirty="0"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98" name="Subtitle 2"/>
          <p:cNvSpPr txBox="1">
            <a:spLocks/>
          </p:cNvSpPr>
          <p:nvPr/>
        </p:nvSpPr>
        <p:spPr bwMode="auto">
          <a:xfrm>
            <a:off x="2590800" y="1524000"/>
            <a:ext cx="3886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5. Feast of Trumpets</a:t>
            </a:r>
            <a:endParaRPr lang="en-US" sz="1800" b="0" u="sng" dirty="0"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99" name="Subtitle 2"/>
          <p:cNvSpPr txBox="1">
            <a:spLocks/>
          </p:cNvSpPr>
          <p:nvPr/>
        </p:nvSpPr>
        <p:spPr bwMode="auto">
          <a:xfrm>
            <a:off x="6096000" y="1524000"/>
            <a:ext cx="3886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6. The day of Atonement</a:t>
            </a:r>
            <a:endParaRPr lang="en-US" sz="1800" b="0" u="sng" dirty="0"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100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C00000"/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b="1" dirty="0">
                <a:solidFill>
                  <a:srgbClr val="FF0000"/>
                </a:solidFill>
                <a:latin typeface="tbdsunil" pitchFamily="2" charset="0"/>
              </a:rPr>
              <a:t> </a:t>
            </a:r>
            <a:endParaRPr lang="en-US" sz="1600" b="1" dirty="0">
              <a:solidFill>
                <a:srgbClr val="996633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01" name="Title 1"/>
          <p:cNvSpPr txBox="1">
            <a:spLocks/>
          </p:cNvSpPr>
          <p:nvPr/>
        </p:nvSpPr>
        <p:spPr bwMode="auto">
          <a:xfrm>
            <a:off x="838200" y="-228600"/>
            <a:ext cx="937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defRPr/>
            </a:pPr>
            <a:r>
              <a:rPr lang="en-US" sz="2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Semibold" pitchFamily="34" charset="0"/>
                <a:cs typeface="Segoe UI Semibold" pitchFamily="34" charset="0"/>
              </a:rPr>
              <a:t>I)</a:t>
            </a:r>
            <a:r>
              <a:rPr lang="en-US" sz="54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Semibold" pitchFamily="34" charset="0"/>
                <a:cs typeface="Segoe UI Semibold" pitchFamily="34" charset="0"/>
              </a:rPr>
              <a:t> </a:t>
            </a:r>
            <a:r>
              <a:rPr lang="en-US" sz="32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Semibold" pitchFamily="34" charset="0"/>
                <a:cs typeface="Segoe UI Semibold" pitchFamily="34" charset="0"/>
              </a:rPr>
              <a:t>INTRODUCTION  </a:t>
            </a:r>
            <a:r>
              <a:rPr lang="en-US" sz="40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oor Richard" pitchFamily="18" charset="0"/>
              </a:rPr>
              <a:t>Facts of these Feasts</a:t>
            </a:r>
            <a:endParaRPr lang="en-US" sz="7200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oor Richar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70" grpId="0" animBg="1"/>
      <p:bldP spid="71" grpId="0" animBg="1"/>
      <p:bldP spid="75" grpId="0" animBg="1"/>
      <p:bldP spid="76" grpId="0" animBg="1"/>
      <p:bldP spid="77" grpId="0"/>
      <p:bldP spid="81" grpId="0"/>
      <p:bldP spid="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ubtitle 2"/>
          <p:cNvSpPr txBox="1">
            <a:spLocks/>
          </p:cNvSpPr>
          <p:nvPr/>
        </p:nvSpPr>
        <p:spPr>
          <a:xfrm>
            <a:off x="-76200" y="1066800"/>
            <a:ext cx="4648200" cy="5334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1. Feast of Passover </a:t>
            </a:r>
            <a:endParaRPr lang="en-US" sz="1800" b="0" u="sng" dirty="0"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sp>
        <p:nvSpPr>
          <p:cNvPr id="52" name="Subtitle 2"/>
          <p:cNvSpPr txBox="1">
            <a:spLocks/>
          </p:cNvSpPr>
          <p:nvPr/>
        </p:nvSpPr>
        <p:spPr>
          <a:xfrm>
            <a:off x="2590800" y="1066800"/>
            <a:ext cx="4648200" cy="5334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2. Feast of unleavened bread</a:t>
            </a:r>
            <a:endParaRPr lang="en-US" sz="1800" b="0" u="sng" dirty="0"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sp>
        <p:nvSpPr>
          <p:cNvPr id="53" name="Subtitle 2"/>
          <p:cNvSpPr txBox="1">
            <a:spLocks/>
          </p:cNvSpPr>
          <p:nvPr/>
        </p:nvSpPr>
        <p:spPr>
          <a:xfrm>
            <a:off x="6096000" y="1066800"/>
            <a:ext cx="4648200" cy="5334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3. Feast of </a:t>
            </a:r>
            <a:r>
              <a:rPr lang="en-US" sz="1800" dirty="0" err="1" smtClean="0">
                <a:solidFill>
                  <a:srgbClr val="FF0000"/>
                </a:solidFill>
              </a:rPr>
              <a:t>firstfruits</a:t>
            </a:r>
            <a:endParaRPr lang="en-US" sz="1800" b="0" u="sng" dirty="0"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sp>
        <p:nvSpPr>
          <p:cNvPr id="54" name="Subtitle 2"/>
          <p:cNvSpPr txBox="1">
            <a:spLocks/>
          </p:cNvSpPr>
          <p:nvPr/>
        </p:nvSpPr>
        <p:spPr>
          <a:xfrm>
            <a:off x="-76200" y="1447800"/>
            <a:ext cx="4648200" cy="5334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4. Feast of Pentecost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55" name="Subtitle 2"/>
          <p:cNvSpPr txBox="1">
            <a:spLocks/>
          </p:cNvSpPr>
          <p:nvPr/>
        </p:nvSpPr>
        <p:spPr>
          <a:xfrm>
            <a:off x="2590800" y="1447800"/>
            <a:ext cx="3200400" cy="457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5. Feast of Trumpets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56" name="Subtitle 2"/>
          <p:cNvSpPr txBox="1">
            <a:spLocks/>
          </p:cNvSpPr>
          <p:nvPr/>
        </p:nvSpPr>
        <p:spPr>
          <a:xfrm>
            <a:off x="6096000" y="1447800"/>
            <a:ext cx="4572000" cy="6096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6. The day of Atonement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2" name="Subtitle 2"/>
          <p:cNvSpPr txBox="1">
            <a:spLocks/>
          </p:cNvSpPr>
          <p:nvPr/>
        </p:nvSpPr>
        <p:spPr>
          <a:xfrm>
            <a:off x="-76200" y="1905000"/>
            <a:ext cx="5105400" cy="5334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7. Feast of Tabernacles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3" name="Subtitle 2"/>
          <p:cNvSpPr txBox="1">
            <a:spLocks/>
          </p:cNvSpPr>
          <p:nvPr/>
        </p:nvSpPr>
        <p:spPr bwMode="auto">
          <a:xfrm>
            <a:off x="304800" y="2362200"/>
            <a:ext cx="883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v"/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3.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These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feasts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were celebrated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in </a:t>
            </a:r>
            <a:r>
              <a:rPr lang="en-US" sz="2800" dirty="0" smtClean="0">
                <a:solidFill>
                  <a:srgbClr val="680BC5"/>
                </a:solidFill>
                <a:latin typeface="+mn-lt"/>
              </a:rPr>
              <a:t>different seasons</a:t>
            </a:r>
            <a:endParaRPr lang="en-US" sz="3600" b="1" i="1" kern="0" dirty="0">
              <a:ln w="11430"/>
              <a:solidFill>
                <a:srgbClr val="680BC5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pic>
        <p:nvPicPr>
          <p:cNvPr id="28" name="Picture 6" descr="http://www.israel21c.org/wp-content/uploads/2014/02/callaniot_in_the_deser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238300"/>
            <a:ext cx="3954264" cy="2619700"/>
          </a:xfrm>
          <a:prstGeom prst="rect">
            <a:avLst/>
          </a:prstGeom>
          <a:noFill/>
        </p:spPr>
      </p:pic>
      <p:pic>
        <p:nvPicPr>
          <p:cNvPr id="30" name="Picture 10" descr="http://cantorneff.files.wordpress.com/2015/03/autumn_trees_in_dresd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399" y="4215108"/>
            <a:ext cx="3962401" cy="2642891"/>
          </a:xfrm>
          <a:prstGeom prst="rect">
            <a:avLst/>
          </a:prstGeom>
          <a:noFill/>
        </p:spPr>
      </p:pic>
      <p:sp>
        <p:nvSpPr>
          <p:cNvPr id="32" name="Subtitle 2"/>
          <p:cNvSpPr txBox="1">
            <a:spLocks/>
          </p:cNvSpPr>
          <p:nvPr/>
        </p:nvSpPr>
        <p:spPr bwMode="auto">
          <a:xfrm>
            <a:off x="609600" y="2895600"/>
            <a:ext cx="716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tx1"/>
                </a:solidFill>
                <a:latin typeface="Segoe UI Semibold" pitchFamily="34" charset="0"/>
                <a:cs typeface="Segoe UI Semibold" pitchFamily="34" charset="0"/>
              </a:rPr>
              <a:t>Spring</a:t>
            </a:r>
            <a:r>
              <a:rPr lang="en-US" sz="2000" dirty="0" smtClean="0">
                <a:solidFill>
                  <a:srgbClr val="680BC5"/>
                </a:solidFill>
                <a:latin typeface="Segoe UI Semibold" pitchFamily="34" charset="0"/>
                <a:cs typeface="Segoe UI Semibold" pitchFamily="34" charset="0"/>
              </a:rPr>
              <a:t> and </a:t>
            </a:r>
            <a:r>
              <a:rPr lang="en-US" sz="2000" dirty="0" smtClean="0">
                <a:solidFill>
                  <a:schemeClr val="tx1"/>
                </a:solidFill>
                <a:latin typeface="Segoe UI Semibold" pitchFamily="34" charset="0"/>
                <a:cs typeface="Segoe UI Semibold" pitchFamily="34" charset="0"/>
              </a:rPr>
              <a:t>Autumn </a:t>
            </a:r>
            <a:r>
              <a:rPr lang="en-US" sz="2000" dirty="0" smtClean="0">
                <a:solidFill>
                  <a:srgbClr val="680BC5"/>
                </a:solidFill>
                <a:latin typeface="Segoe UI Semibold" pitchFamily="34" charset="0"/>
                <a:cs typeface="Segoe UI Semibold" pitchFamily="34" charset="0"/>
              </a:rPr>
              <a:t>are the two main seasons in Israel</a:t>
            </a:r>
            <a:endParaRPr lang="en-US" sz="2000" b="1" i="1" kern="0" dirty="0">
              <a:ln w="11430"/>
              <a:solidFill>
                <a:srgbClr val="680BC5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33" name="Subtitle 2"/>
          <p:cNvSpPr txBox="1">
            <a:spLocks/>
          </p:cNvSpPr>
          <p:nvPr/>
        </p:nvSpPr>
        <p:spPr>
          <a:xfrm>
            <a:off x="1676400" y="4114800"/>
            <a:ext cx="2362200" cy="6858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Spring </a:t>
            </a: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40" name="Subtitle 2"/>
          <p:cNvSpPr txBox="1">
            <a:spLocks/>
          </p:cNvSpPr>
          <p:nvPr/>
        </p:nvSpPr>
        <p:spPr>
          <a:xfrm>
            <a:off x="5715000" y="4114800"/>
            <a:ext cx="2362200" cy="6858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Autumn</a:t>
            </a: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41" name="Subtitle 2"/>
          <p:cNvSpPr txBox="1">
            <a:spLocks/>
          </p:cNvSpPr>
          <p:nvPr/>
        </p:nvSpPr>
        <p:spPr bwMode="auto">
          <a:xfrm>
            <a:off x="609600" y="3505200"/>
            <a:ext cx="929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680BC5"/>
                </a:solidFill>
                <a:latin typeface="Segoe UI Semibold" pitchFamily="34" charset="0"/>
                <a:cs typeface="Segoe UI Semibold" pitchFamily="34" charset="0"/>
              </a:rPr>
              <a:t>First four feasts occurred during the </a:t>
            </a:r>
            <a:r>
              <a:rPr lang="en-US" sz="2000" dirty="0" smtClean="0">
                <a:solidFill>
                  <a:schemeClr val="tx1"/>
                </a:solidFill>
                <a:latin typeface="Segoe UI Semibold" pitchFamily="34" charset="0"/>
                <a:cs typeface="Segoe UI Semibold" pitchFamily="34" charset="0"/>
              </a:rPr>
              <a:t>Spring of the year </a:t>
            </a:r>
            <a:r>
              <a:rPr lang="en-US" sz="2000" dirty="0" smtClean="0">
                <a:solidFill>
                  <a:schemeClr val="tx1"/>
                </a:solidFill>
                <a:latin typeface="tbdsunil" pitchFamily="2" charset="0"/>
              </a:rPr>
              <a:t>          </a:t>
            </a:r>
            <a:endParaRPr lang="en-US" sz="2000" b="1" i="1" kern="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42" name="Subtitle 2"/>
          <p:cNvSpPr txBox="1">
            <a:spLocks/>
          </p:cNvSpPr>
          <p:nvPr/>
        </p:nvSpPr>
        <p:spPr bwMode="auto">
          <a:xfrm>
            <a:off x="-76200" y="114300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1800" dirty="0" smtClean="0">
                <a:solidFill>
                  <a:srgbClr val="00B0F0"/>
                </a:solidFill>
              </a:rPr>
              <a:t>1. Feast of Passover </a:t>
            </a:r>
            <a:endParaRPr lang="en-US" sz="1800" b="0" u="sng" dirty="0">
              <a:solidFill>
                <a:srgbClr val="00B0F0"/>
              </a:solidFill>
              <a:effectLst/>
              <a:latin typeface="Arial Black" pitchFamily="34" charset="0"/>
            </a:endParaRPr>
          </a:p>
        </p:txBody>
      </p:sp>
      <p:sp>
        <p:nvSpPr>
          <p:cNvPr id="51" name="Subtitle 2"/>
          <p:cNvSpPr txBox="1">
            <a:spLocks/>
          </p:cNvSpPr>
          <p:nvPr/>
        </p:nvSpPr>
        <p:spPr bwMode="auto">
          <a:xfrm>
            <a:off x="2590800" y="1143000"/>
            <a:ext cx="3886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1800" dirty="0" smtClean="0">
                <a:solidFill>
                  <a:srgbClr val="00B0F0"/>
                </a:solidFill>
              </a:rPr>
              <a:t>2. Feast of unleavened bread</a:t>
            </a:r>
            <a:endParaRPr lang="en-US" sz="1800" b="0" u="sng" dirty="0">
              <a:solidFill>
                <a:srgbClr val="00B0F0"/>
              </a:solidFill>
              <a:effectLst/>
              <a:latin typeface="Arial Black" pitchFamily="34" charset="0"/>
            </a:endParaRPr>
          </a:p>
        </p:txBody>
      </p:sp>
      <p:sp>
        <p:nvSpPr>
          <p:cNvPr id="64" name="Subtitle 2"/>
          <p:cNvSpPr txBox="1">
            <a:spLocks/>
          </p:cNvSpPr>
          <p:nvPr/>
        </p:nvSpPr>
        <p:spPr bwMode="auto">
          <a:xfrm>
            <a:off x="6096000" y="1143000"/>
            <a:ext cx="3886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1800" dirty="0" smtClean="0">
                <a:solidFill>
                  <a:srgbClr val="00B0F0"/>
                </a:solidFill>
              </a:rPr>
              <a:t>3. Feast of </a:t>
            </a:r>
            <a:r>
              <a:rPr lang="en-US" sz="1800" dirty="0" err="1" smtClean="0">
                <a:solidFill>
                  <a:srgbClr val="00B0F0"/>
                </a:solidFill>
              </a:rPr>
              <a:t>firstfruits</a:t>
            </a:r>
            <a:endParaRPr lang="en-US" sz="1800" b="0" u="sng" dirty="0">
              <a:solidFill>
                <a:srgbClr val="00B0F0"/>
              </a:solidFill>
              <a:effectLst/>
              <a:latin typeface="Arial Black" pitchFamily="34" charset="0"/>
            </a:endParaRPr>
          </a:p>
        </p:txBody>
      </p:sp>
      <p:sp>
        <p:nvSpPr>
          <p:cNvPr id="65" name="Subtitle 2"/>
          <p:cNvSpPr txBox="1">
            <a:spLocks/>
          </p:cNvSpPr>
          <p:nvPr/>
        </p:nvSpPr>
        <p:spPr bwMode="auto">
          <a:xfrm>
            <a:off x="-76200" y="152400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1800" dirty="0" smtClean="0">
                <a:solidFill>
                  <a:srgbClr val="00B0F0"/>
                </a:solidFill>
              </a:rPr>
              <a:t>4. Feast of Pentecost</a:t>
            </a:r>
            <a:endParaRPr lang="en-US" sz="1800" b="0" u="sng" dirty="0">
              <a:solidFill>
                <a:srgbClr val="00B0F0"/>
              </a:solidFill>
              <a:effectLst/>
              <a:latin typeface="Arial Black" pitchFamily="34" charset="0"/>
            </a:endParaRPr>
          </a:p>
        </p:txBody>
      </p:sp>
      <p:sp>
        <p:nvSpPr>
          <p:cNvPr id="72" name="Subtitle 2"/>
          <p:cNvSpPr txBox="1">
            <a:spLocks/>
          </p:cNvSpPr>
          <p:nvPr/>
        </p:nvSpPr>
        <p:spPr bwMode="auto">
          <a:xfrm>
            <a:off x="1066800" y="3886200"/>
            <a:ext cx="868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1800" b="0" dirty="0" smtClean="0">
                <a:solidFill>
                  <a:schemeClr val="tx1"/>
                </a:solidFill>
              </a:rPr>
              <a:t>These 4 feasts speak about the life, work, death &amp; resurrection of LJC </a:t>
            </a:r>
            <a:endParaRPr lang="en-US" sz="1800" b="0" i="1" kern="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74" name="Subtitle 2"/>
          <p:cNvSpPr txBox="1">
            <a:spLocks/>
          </p:cNvSpPr>
          <p:nvPr/>
        </p:nvSpPr>
        <p:spPr bwMode="auto">
          <a:xfrm>
            <a:off x="1066800" y="4267200"/>
            <a:ext cx="868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1800" b="0" dirty="0" smtClean="0">
                <a:solidFill>
                  <a:schemeClr val="tx1"/>
                </a:solidFill>
              </a:rPr>
              <a:t>These four feasts are fulfilled in the 1</a:t>
            </a:r>
            <a:r>
              <a:rPr lang="en-US" sz="1800" b="0" baseline="30000" dirty="0" smtClean="0">
                <a:solidFill>
                  <a:schemeClr val="tx1"/>
                </a:solidFill>
              </a:rPr>
              <a:t>st</a:t>
            </a:r>
            <a:r>
              <a:rPr lang="en-US" sz="1800" b="0" dirty="0" smtClean="0">
                <a:solidFill>
                  <a:schemeClr val="tx1"/>
                </a:solidFill>
              </a:rPr>
              <a:t> coming of LJC </a:t>
            </a:r>
            <a:endParaRPr lang="en-US" sz="1800" b="0" i="1" kern="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75" name="Subtitle 2"/>
          <p:cNvSpPr txBox="1">
            <a:spLocks/>
          </p:cNvSpPr>
          <p:nvPr/>
        </p:nvSpPr>
        <p:spPr bwMode="auto">
          <a:xfrm>
            <a:off x="609600" y="51054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680BC5"/>
                </a:solidFill>
                <a:latin typeface="Segoe UI Semibold" pitchFamily="34" charset="0"/>
                <a:cs typeface="Segoe UI Semibold" pitchFamily="34" charset="0"/>
              </a:rPr>
              <a:t>Last three feasts occurred during the </a:t>
            </a:r>
            <a:r>
              <a:rPr lang="en-US" sz="2000" dirty="0" smtClean="0">
                <a:solidFill>
                  <a:schemeClr val="tx1"/>
                </a:solidFill>
                <a:latin typeface="Segoe UI Semibold" pitchFamily="34" charset="0"/>
                <a:cs typeface="Segoe UI Semibold" pitchFamily="34" charset="0"/>
              </a:rPr>
              <a:t>Autumn of the year</a:t>
            </a:r>
            <a:endParaRPr lang="en-US" sz="2000" b="1" i="1" kern="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76" name="Subtitle 2"/>
          <p:cNvSpPr txBox="1">
            <a:spLocks/>
          </p:cNvSpPr>
          <p:nvPr/>
        </p:nvSpPr>
        <p:spPr bwMode="auto">
          <a:xfrm>
            <a:off x="-76200" y="198120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7. Feast of Tabernacles</a:t>
            </a:r>
            <a:endParaRPr lang="en-US" sz="1800" b="0" u="sng" dirty="0"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77" name="Subtitle 2"/>
          <p:cNvSpPr txBox="1">
            <a:spLocks/>
          </p:cNvSpPr>
          <p:nvPr/>
        </p:nvSpPr>
        <p:spPr bwMode="auto">
          <a:xfrm>
            <a:off x="2590800" y="1524000"/>
            <a:ext cx="3886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5. Feast of Trumpets</a:t>
            </a:r>
            <a:endParaRPr lang="en-US" sz="1800" b="0" u="sng" dirty="0"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78" name="Subtitle 2"/>
          <p:cNvSpPr txBox="1">
            <a:spLocks/>
          </p:cNvSpPr>
          <p:nvPr/>
        </p:nvSpPr>
        <p:spPr bwMode="auto">
          <a:xfrm>
            <a:off x="6096000" y="1524000"/>
            <a:ext cx="3886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6. The day of Atonement</a:t>
            </a:r>
            <a:endParaRPr lang="en-US" sz="1800" b="0" u="sng" dirty="0"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79" name="Subtitle 2"/>
          <p:cNvSpPr txBox="1">
            <a:spLocks/>
          </p:cNvSpPr>
          <p:nvPr/>
        </p:nvSpPr>
        <p:spPr bwMode="auto">
          <a:xfrm>
            <a:off x="1066800" y="5486400"/>
            <a:ext cx="868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1800" b="0" dirty="0" smtClean="0">
                <a:solidFill>
                  <a:schemeClr val="tx1"/>
                </a:solidFill>
              </a:rPr>
              <a:t>Last three feasts will be fulfilled after the 2</a:t>
            </a:r>
            <a:r>
              <a:rPr lang="en-US" sz="1800" b="0" baseline="30000" dirty="0" smtClean="0">
                <a:solidFill>
                  <a:schemeClr val="tx1"/>
                </a:solidFill>
              </a:rPr>
              <a:t>nd</a:t>
            </a:r>
            <a:r>
              <a:rPr lang="en-US" sz="1800" b="0" dirty="0" smtClean="0">
                <a:solidFill>
                  <a:schemeClr val="tx1"/>
                </a:solidFill>
              </a:rPr>
              <a:t> coming of LJC  </a:t>
            </a:r>
          </a:p>
          <a:p>
            <a:pPr marL="342900" indent="-342900" algn="l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§"/>
              <a:defRPr/>
            </a:pPr>
            <a:endParaRPr lang="en-US" sz="1800" b="0" i="1" kern="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80" name="Subtitle 2"/>
          <p:cNvSpPr txBox="1">
            <a:spLocks/>
          </p:cNvSpPr>
          <p:nvPr/>
        </p:nvSpPr>
        <p:spPr bwMode="auto">
          <a:xfrm>
            <a:off x="1066800" y="5867400"/>
            <a:ext cx="807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1800" b="0" dirty="0" smtClean="0">
                <a:solidFill>
                  <a:schemeClr val="tx1"/>
                </a:solidFill>
              </a:rPr>
              <a:t>As the first four feasts were fulfilled, similarly the remaining feasts will also be fulfilled soon.    </a:t>
            </a:r>
          </a:p>
          <a:p>
            <a:pPr marL="342900" indent="-342900" algn="l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§"/>
              <a:defRPr/>
            </a:pPr>
            <a:endParaRPr lang="en-US" sz="1800" b="0" i="1" kern="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81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C00000"/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b="1" dirty="0">
                <a:solidFill>
                  <a:srgbClr val="FF0000"/>
                </a:solidFill>
                <a:latin typeface="tbdsunil" pitchFamily="2" charset="0"/>
              </a:rPr>
              <a:t> </a:t>
            </a:r>
            <a:endParaRPr lang="en-US" sz="1600" b="1" dirty="0">
              <a:solidFill>
                <a:srgbClr val="996633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82" name="Title 1"/>
          <p:cNvSpPr txBox="1">
            <a:spLocks/>
          </p:cNvSpPr>
          <p:nvPr/>
        </p:nvSpPr>
        <p:spPr bwMode="auto">
          <a:xfrm>
            <a:off x="838200" y="-228600"/>
            <a:ext cx="937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defRPr/>
            </a:pPr>
            <a:r>
              <a:rPr lang="en-US" sz="2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Semibold" pitchFamily="34" charset="0"/>
                <a:cs typeface="Segoe UI Semibold" pitchFamily="34" charset="0"/>
              </a:rPr>
              <a:t>I)</a:t>
            </a:r>
            <a:r>
              <a:rPr lang="en-US" sz="54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Semibold" pitchFamily="34" charset="0"/>
                <a:cs typeface="Segoe UI Semibold" pitchFamily="34" charset="0"/>
              </a:rPr>
              <a:t> </a:t>
            </a:r>
            <a:r>
              <a:rPr lang="en-US" sz="32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Semibold" pitchFamily="34" charset="0"/>
                <a:cs typeface="Segoe UI Semibold" pitchFamily="34" charset="0"/>
              </a:rPr>
              <a:t>INTRODUCTION  </a:t>
            </a:r>
            <a:r>
              <a:rPr lang="en-US" sz="40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oor Richard" pitchFamily="18" charset="0"/>
              </a:rPr>
              <a:t>Facts of these Feasts</a:t>
            </a:r>
            <a:endParaRPr lang="en-US" sz="7200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oor Richar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32" grpId="0"/>
      <p:bldP spid="33" grpId="1"/>
      <p:bldP spid="33" grpId="2"/>
      <p:bldP spid="40" grpId="1"/>
      <p:bldP spid="40" grpId="2"/>
      <p:bldP spid="41" grpId="0"/>
      <p:bldP spid="72" grpId="0"/>
      <p:bldP spid="74" grpId="0"/>
      <p:bldP spid="75" grpId="0"/>
      <p:bldP spid="79" grpId="0"/>
      <p:bldP spid="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ubtitle 2"/>
          <p:cNvSpPr txBox="1">
            <a:spLocks/>
          </p:cNvSpPr>
          <p:nvPr/>
        </p:nvSpPr>
        <p:spPr>
          <a:xfrm>
            <a:off x="-76200" y="1066800"/>
            <a:ext cx="4648200" cy="5334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1. Feast of Passover </a:t>
            </a:r>
            <a:endParaRPr lang="en-US" sz="1800" b="0" u="sng" dirty="0"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sp>
        <p:nvSpPr>
          <p:cNvPr id="52" name="Subtitle 2"/>
          <p:cNvSpPr txBox="1">
            <a:spLocks/>
          </p:cNvSpPr>
          <p:nvPr/>
        </p:nvSpPr>
        <p:spPr>
          <a:xfrm>
            <a:off x="2590800" y="1066800"/>
            <a:ext cx="4648200" cy="5334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2. Feast of unleavened bread</a:t>
            </a:r>
            <a:endParaRPr lang="en-US" sz="1800" b="0" u="sng" dirty="0"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sp>
        <p:nvSpPr>
          <p:cNvPr id="53" name="Subtitle 2"/>
          <p:cNvSpPr txBox="1">
            <a:spLocks/>
          </p:cNvSpPr>
          <p:nvPr/>
        </p:nvSpPr>
        <p:spPr>
          <a:xfrm>
            <a:off x="6096000" y="1066800"/>
            <a:ext cx="4648200" cy="5334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3. Feast of </a:t>
            </a:r>
            <a:r>
              <a:rPr lang="en-US" sz="1800" dirty="0" err="1" smtClean="0">
                <a:solidFill>
                  <a:srgbClr val="FF0000"/>
                </a:solidFill>
              </a:rPr>
              <a:t>firstfruits</a:t>
            </a:r>
            <a:endParaRPr lang="en-US" sz="1800" b="0" u="sng" dirty="0"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sp>
        <p:nvSpPr>
          <p:cNvPr id="54" name="Subtitle 2"/>
          <p:cNvSpPr txBox="1">
            <a:spLocks/>
          </p:cNvSpPr>
          <p:nvPr/>
        </p:nvSpPr>
        <p:spPr>
          <a:xfrm>
            <a:off x="-76200" y="1447800"/>
            <a:ext cx="4648200" cy="5334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4. Feast of Pentecost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55" name="Subtitle 2"/>
          <p:cNvSpPr txBox="1">
            <a:spLocks/>
          </p:cNvSpPr>
          <p:nvPr/>
        </p:nvSpPr>
        <p:spPr>
          <a:xfrm>
            <a:off x="2590800" y="1447800"/>
            <a:ext cx="3200400" cy="457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5. Feast of Trumpets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56" name="Subtitle 2"/>
          <p:cNvSpPr txBox="1">
            <a:spLocks/>
          </p:cNvSpPr>
          <p:nvPr/>
        </p:nvSpPr>
        <p:spPr>
          <a:xfrm>
            <a:off x="6096000" y="1447800"/>
            <a:ext cx="4572000" cy="6096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6. The day of Atonement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2" name="Subtitle 2"/>
          <p:cNvSpPr txBox="1">
            <a:spLocks/>
          </p:cNvSpPr>
          <p:nvPr/>
        </p:nvSpPr>
        <p:spPr>
          <a:xfrm>
            <a:off x="-76200" y="1905000"/>
            <a:ext cx="5105400" cy="5334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7. Feast of Tabernacles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3" name="Subtitle 2"/>
          <p:cNvSpPr txBox="1">
            <a:spLocks/>
          </p:cNvSpPr>
          <p:nvPr/>
        </p:nvSpPr>
        <p:spPr bwMode="auto">
          <a:xfrm>
            <a:off x="304800" y="2667000"/>
            <a:ext cx="693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v"/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4.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These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feasts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were for </a:t>
            </a:r>
            <a:r>
              <a:rPr lang="en-US" sz="2800" dirty="0" smtClean="0">
                <a:solidFill>
                  <a:srgbClr val="680BC5"/>
                </a:solidFill>
                <a:latin typeface="+mn-lt"/>
              </a:rPr>
              <a:t>limited days</a:t>
            </a:r>
            <a:endParaRPr lang="en-US" sz="3600" b="1" i="1" kern="0" dirty="0">
              <a:ln w="11430"/>
              <a:solidFill>
                <a:srgbClr val="680BC5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pic>
        <p:nvPicPr>
          <p:cNvPr id="39" name="Picture 12" descr="https://encrypted-tbn2.gstatic.com/images?q=tbn:ANd9GcRFw0q6aNGzFJjfdmM9_DADL7EhR82i4S8AUayGJ3Er6-ydZ7RQ"/>
          <p:cNvPicPr>
            <a:picLocks noChangeAspect="1" noChangeArrowheads="1"/>
          </p:cNvPicPr>
          <p:nvPr/>
        </p:nvPicPr>
        <p:blipFill>
          <a:blip r:embed="rId2"/>
          <a:srcRect l="16667" t="16667"/>
          <a:stretch>
            <a:fillRect/>
          </a:stretch>
        </p:blipFill>
        <p:spPr bwMode="auto">
          <a:xfrm>
            <a:off x="8001000" y="2286000"/>
            <a:ext cx="1143000" cy="1143001"/>
          </a:xfrm>
          <a:prstGeom prst="rect">
            <a:avLst/>
          </a:prstGeom>
          <a:noFill/>
        </p:spPr>
      </p:pic>
      <p:pic>
        <p:nvPicPr>
          <p:cNvPr id="43" name="Picture 2" descr="http://i237.photobucket.com/albums/ff75/Valmorning/Soberduck/OneDaya.jpg"/>
          <p:cNvPicPr>
            <a:picLocks noChangeAspect="1" noChangeArrowheads="1"/>
          </p:cNvPicPr>
          <p:nvPr/>
        </p:nvPicPr>
        <p:blipFill>
          <a:blip r:embed="rId3" cstate="print"/>
          <a:srcRect b="29281"/>
          <a:stretch>
            <a:fillRect/>
          </a:stretch>
        </p:blipFill>
        <p:spPr bwMode="auto">
          <a:xfrm>
            <a:off x="6477000" y="2263539"/>
            <a:ext cx="1295400" cy="1165461"/>
          </a:xfrm>
          <a:prstGeom prst="rect">
            <a:avLst/>
          </a:prstGeom>
          <a:noFill/>
        </p:spPr>
      </p:pic>
      <p:sp>
        <p:nvSpPr>
          <p:cNvPr id="46" name="Subtitle 2"/>
          <p:cNvSpPr txBox="1">
            <a:spLocks/>
          </p:cNvSpPr>
          <p:nvPr/>
        </p:nvSpPr>
        <p:spPr bwMode="auto">
          <a:xfrm>
            <a:off x="609600" y="3429000"/>
            <a:ext cx="929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680BC5"/>
                </a:solidFill>
                <a:latin typeface="Segoe UI Semibold" pitchFamily="34" charset="0"/>
                <a:cs typeface="Segoe UI Semibold" pitchFamily="34" charset="0"/>
              </a:rPr>
              <a:t>Five feasts were </a:t>
            </a:r>
            <a:r>
              <a:rPr lang="en-US" sz="2400" dirty="0" smtClean="0">
                <a:solidFill>
                  <a:schemeClr val="tx1"/>
                </a:solidFill>
                <a:latin typeface="Segoe UI Semibold" pitchFamily="34" charset="0"/>
                <a:cs typeface="Segoe UI Semibold" pitchFamily="34" charset="0"/>
              </a:rPr>
              <a:t>one day feasts, they are…</a:t>
            </a:r>
            <a:endParaRPr lang="en-US" sz="2400" b="1" i="1" kern="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57" name="Subtitle 2"/>
          <p:cNvSpPr txBox="1">
            <a:spLocks/>
          </p:cNvSpPr>
          <p:nvPr/>
        </p:nvSpPr>
        <p:spPr bwMode="auto">
          <a:xfrm>
            <a:off x="-76200" y="114300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1800" dirty="0" smtClean="0">
                <a:solidFill>
                  <a:srgbClr val="00B0F0"/>
                </a:solidFill>
              </a:rPr>
              <a:t>1. Feast of Passover </a:t>
            </a:r>
            <a:endParaRPr lang="en-US" sz="1800" b="0" u="sng" dirty="0">
              <a:solidFill>
                <a:srgbClr val="00B0F0"/>
              </a:solidFill>
              <a:effectLst/>
              <a:latin typeface="Arial Black" pitchFamily="34" charset="0"/>
            </a:endParaRPr>
          </a:p>
        </p:txBody>
      </p:sp>
      <p:sp>
        <p:nvSpPr>
          <p:cNvPr id="59" name="Subtitle 2"/>
          <p:cNvSpPr txBox="1">
            <a:spLocks/>
          </p:cNvSpPr>
          <p:nvPr/>
        </p:nvSpPr>
        <p:spPr bwMode="auto">
          <a:xfrm>
            <a:off x="6096000" y="1143000"/>
            <a:ext cx="3886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1800" dirty="0" smtClean="0">
                <a:solidFill>
                  <a:srgbClr val="00B0F0"/>
                </a:solidFill>
              </a:rPr>
              <a:t>3. Feast of </a:t>
            </a:r>
            <a:r>
              <a:rPr lang="en-US" sz="1800" dirty="0" err="1" smtClean="0">
                <a:solidFill>
                  <a:srgbClr val="00B0F0"/>
                </a:solidFill>
              </a:rPr>
              <a:t>firstfruits</a:t>
            </a:r>
            <a:endParaRPr lang="en-US" sz="1800" b="0" u="sng" dirty="0">
              <a:solidFill>
                <a:srgbClr val="00B0F0"/>
              </a:solidFill>
              <a:effectLst/>
              <a:latin typeface="Arial Black" pitchFamily="34" charset="0"/>
            </a:endParaRPr>
          </a:p>
        </p:txBody>
      </p:sp>
      <p:sp>
        <p:nvSpPr>
          <p:cNvPr id="60" name="Subtitle 2"/>
          <p:cNvSpPr txBox="1">
            <a:spLocks/>
          </p:cNvSpPr>
          <p:nvPr/>
        </p:nvSpPr>
        <p:spPr bwMode="auto">
          <a:xfrm>
            <a:off x="-76200" y="152400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1800" dirty="0" smtClean="0">
                <a:solidFill>
                  <a:srgbClr val="00B0F0"/>
                </a:solidFill>
              </a:rPr>
              <a:t>4. Feast of Pentecost</a:t>
            </a:r>
            <a:endParaRPr lang="en-US" sz="1800" b="0" u="sng" dirty="0">
              <a:solidFill>
                <a:srgbClr val="00B0F0"/>
              </a:solidFill>
              <a:effectLst/>
              <a:latin typeface="Arial Black" pitchFamily="34" charset="0"/>
            </a:endParaRPr>
          </a:p>
        </p:txBody>
      </p:sp>
      <p:sp>
        <p:nvSpPr>
          <p:cNvPr id="70" name="Subtitle 2"/>
          <p:cNvSpPr txBox="1">
            <a:spLocks/>
          </p:cNvSpPr>
          <p:nvPr/>
        </p:nvSpPr>
        <p:spPr bwMode="auto">
          <a:xfrm>
            <a:off x="2590800" y="1524000"/>
            <a:ext cx="3886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1800" dirty="0" smtClean="0">
                <a:solidFill>
                  <a:srgbClr val="00B0F0"/>
                </a:solidFill>
              </a:rPr>
              <a:t>5. Feast of Trumpets</a:t>
            </a:r>
            <a:endParaRPr lang="en-US" sz="1800" b="0" u="sng" dirty="0">
              <a:solidFill>
                <a:srgbClr val="00B0F0"/>
              </a:solidFill>
              <a:effectLst/>
              <a:latin typeface="Arial Black" pitchFamily="34" charset="0"/>
            </a:endParaRPr>
          </a:p>
        </p:txBody>
      </p:sp>
      <p:sp>
        <p:nvSpPr>
          <p:cNvPr id="71" name="Subtitle 2"/>
          <p:cNvSpPr txBox="1">
            <a:spLocks/>
          </p:cNvSpPr>
          <p:nvPr/>
        </p:nvSpPr>
        <p:spPr bwMode="auto">
          <a:xfrm>
            <a:off x="6096000" y="1524000"/>
            <a:ext cx="3886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1800" dirty="0" smtClean="0">
                <a:solidFill>
                  <a:srgbClr val="00B0F0"/>
                </a:solidFill>
              </a:rPr>
              <a:t>6. The day of Atonement</a:t>
            </a:r>
            <a:endParaRPr lang="en-US" sz="1800" b="0" u="sng" dirty="0">
              <a:solidFill>
                <a:srgbClr val="00B0F0"/>
              </a:solidFill>
              <a:effectLst/>
              <a:latin typeface="Arial Black" pitchFamily="34" charset="0"/>
            </a:endParaRPr>
          </a:p>
        </p:txBody>
      </p:sp>
      <p:sp>
        <p:nvSpPr>
          <p:cNvPr id="72" name="Subtitle 2"/>
          <p:cNvSpPr txBox="1">
            <a:spLocks/>
          </p:cNvSpPr>
          <p:nvPr/>
        </p:nvSpPr>
        <p:spPr bwMode="auto">
          <a:xfrm>
            <a:off x="1143000" y="3886200"/>
            <a:ext cx="868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1800" b="0" dirty="0" smtClean="0">
                <a:solidFill>
                  <a:schemeClr val="tx1"/>
                </a:solidFill>
              </a:rPr>
              <a:t>One day feast shows that this incident have happened only once in history. </a:t>
            </a:r>
            <a:r>
              <a:rPr lang="en-US" sz="1800" b="0" dirty="0" smtClean="0">
                <a:solidFill>
                  <a:srgbClr val="FF0000"/>
                </a:solidFill>
              </a:rPr>
              <a:t>There is no repetition of such incident in future </a:t>
            </a:r>
            <a:endParaRPr lang="en-US" sz="1800" b="0" i="1" kern="0" dirty="0">
              <a:ln w="11430"/>
              <a:solidFill>
                <a:srgbClr val="FF0000"/>
              </a:solidFill>
              <a:latin typeface="+mn-lt"/>
            </a:endParaRPr>
          </a:p>
        </p:txBody>
      </p:sp>
      <p:sp>
        <p:nvSpPr>
          <p:cNvPr id="73" name="Subtitle 2"/>
          <p:cNvSpPr txBox="1">
            <a:spLocks/>
          </p:cNvSpPr>
          <p:nvPr/>
        </p:nvSpPr>
        <p:spPr bwMode="auto">
          <a:xfrm>
            <a:off x="1143000" y="4495800"/>
            <a:ext cx="868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1800" b="0" dirty="0" smtClean="0">
                <a:solidFill>
                  <a:schemeClr val="tx1"/>
                </a:solidFill>
              </a:rPr>
              <a:t>For example, </a:t>
            </a:r>
            <a:r>
              <a:rPr lang="en-US" sz="1800" b="0" dirty="0" smtClean="0">
                <a:solidFill>
                  <a:srgbClr val="FF0000"/>
                </a:solidFill>
              </a:rPr>
              <a:t>the death of Lord Jesus, the resurrection, the coming of the </a:t>
            </a:r>
            <a:r>
              <a:rPr lang="en-US" sz="1800" b="0" dirty="0" smtClean="0">
                <a:solidFill>
                  <a:srgbClr val="FF0000"/>
                </a:solidFill>
              </a:rPr>
              <a:t>              Holy </a:t>
            </a:r>
            <a:r>
              <a:rPr lang="en-US" sz="1800" b="0" dirty="0" smtClean="0">
                <a:solidFill>
                  <a:srgbClr val="FF0000"/>
                </a:solidFill>
              </a:rPr>
              <a:t>spirit on the day of Pentecost</a:t>
            </a:r>
            <a:endParaRPr lang="en-US" sz="1800" b="0" i="1" kern="0" dirty="0">
              <a:ln w="11430"/>
              <a:solidFill>
                <a:srgbClr val="FF0000"/>
              </a:solidFill>
              <a:latin typeface="+mn-lt"/>
            </a:endParaRPr>
          </a:p>
        </p:txBody>
      </p:sp>
      <p:sp>
        <p:nvSpPr>
          <p:cNvPr id="75" name="Subtitle 2"/>
          <p:cNvSpPr txBox="1">
            <a:spLocks/>
          </p:cNvSpPr>
          <p:nvPr/>
        </p:nvSpPr>
        <p:spPr bwMode="auto">
          <a:xfrm>
            <a:off x="1143000" y="5105400"/>
            <a:ext cx="868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1800" b="0" dirty="0" smtClean="0">
                <a:solidFill>
                  <a:schemeClr val="tx1"/>
                </a:solidFill>
              </a:rPr>
              <a:t>One day feast </a:t>
            </a:r>
            <a:r>
              <a:rPr lang="en-US" sz="1800" b="0" dirty="0" smtClean="0">
                <a:solidFill>
                  <a:schemeClr val="tx1"/>
                </a:solidFill>
              </a:rPr>
              <a:t>also shows </a:t>
            </a:r>
            <a:r>
              <a:rPr lang="en-US" sz="1800" b="0" dirty="0" smtClean="0">
                <a:solidFill>
                  <a:schemeClr val="tx1"/>
                </a:solidFill>
              </a:rPr>
              <a:t>that </a:t>
            </a:r>
            <a:r>
              <a:rPr lang="en-US" sz="1800" b="0" dirty="0" smtClean="0">
                <a:solidFill>
                  <a:srgbClr val="680BC5"/>
                </a:solidFill>
              </a:rPr>
              <a:t>this incident is and will be for a short time</a:t>
            </a:r>
            <a:endParaRPr lang="en-US" sz="1800" b="0" i="1" kern="0" dirty="0">
              <a:ln w="11430"/>
              <a:solidFill>
                <a:srgbClr val="680BC5"/>
              </a:solidFill>
              <a:latin typeface="+mn-lt"/>
            </a:endParaRPr>
          </a:p>
        </p:txBody>
      </p:sp>
      <p:sp>
        <p:nvSpPr>
          <p:cNvPr id="76" name="Subtitle 2"/>
          <p:cNvSpPr txBox="1">
            <a:spLocks/>
          </p:cNvSpPr>
          <p:nvPr/>
        </p:nvSpPr>
        <p:spPr bwMode="auto">
          <a:xfrm>
            <a:off x="609600" y="5791200"/>
            <a:ext cx="929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680BC5"/>
                </a:solidFill>
                <a:latin typeface="Segoe UI Semibold" pitchFamily="34" charset="0"/>
                <a:cs typeface="Segoe UI Semibold" pitchFamily="34" charset="0"/>
              </a:rPr>
              <a:t>Remaining two feasts were </a:t>
            </a:r>
            <a:r>
              <a:rPr lang="en-US" sz="2400" dirty="0" smtClean="0">
                <a:solidFill>
                  <a:schemeClr val="tx1"/>
                </a:solidFill>
                <a:latin typeface="Segoe UI Semibold" pitchFamily="34" charset="0"/>
                <a:cs typeface="Segoe UI Semibold" pitchFamily="34" charset="0"/>
              </a:rPr>
              <a:t>seven </a:t>
            </a:r>
            <a:r>
              <a:rPr lang="en-US" sz="2400" dirty="0" smtClean="0">
                <a:solidFill>
                  <a:schemeClr val="tx1"/>
                </a:solidFill>
                <a:latin typeface="Segoe UI Semibold" pitchFamily="34" charset="0"/>
                <a:cs typeface="Segoe UI Semibold" pitchFamily="34" charset="0"/>
              </a:rPr>
              <a:t>days </a:t>
            </a:r>
            <a:r>
              <a:rPr lang="en-US" sz="2400" dirty="0" smtClean="0">
                <a:solidFill>
                  <a:schemeClr val="tx1"/>
                </a:solidFill>
                <a:latin typeface="Segoe UI Semibold" pitchFamily="34" charset="0"/>
                <a:cs typeface="Segoe UI Semibold" pitchFamily="34" charset="0"/>
              </a:rPr>
              <a:t>feast, they are…</a:t>
            </a:r>
            <a:r>
              <a:rPr lang="en-US" sz="2400" dirty="0" smtClean="0">
                <a:solidFill>
                  <a:schemeClr val="tx1"/>
                </a:solidFill>
                <a:latin typeface="tbdsunil" pitchFamily="2" charset="0"/>
              </a:rPr>
              <a:t>  </a:t>
            </a:r>
            <a:endParaRPr lang="en-US" sz="2400" b="1" i="1" kern="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77" name="Subtitle 2"/>
          <p:cNvSpPr txBox="1">
            <a:spLocks/>
          </p:cNvSpPr>
          <p:nvPr/>
        </p:nvSpPr>
        <p:spPr bwMode="auto">
          <a:xfrm>
            <a:off x="2590800" y="1143000"/>
            <a:ext cx="3886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1800" dirty="0" smtClean="0">
                <a:solidFill>
                  <a:srgbClr val="FFFF00"/>
                </a:solidFill>
              </a:rPr>
              <a:t>2. Feast of unleavened bread</a:t>
            </a:r>
            <a:endParaRPr lang="en-US" sz="1800" b="0" u="sng" dirty="0">
              <a:solidFill>
                <a:srgbClr val="FFFF00"/>
              </a:solidFill>
              <a:effectLst/>
              <a:latin typeface="Arial Black" pitchFamily="34" charset="0"/>
            </a:endParaRPr>
          </a:p>
        </p:txBody>
      </p:sp>
      <p:sp>
        <p:nvSpPr>
          <p:cNvPr id="78" name="Subtitle 2"/>
          <p:cNvSpPr txBox="1">
            <a:spLocks/>
          </p:cNvSpPr>
          <p:nvPr/>
        </p:nvSpPr>
        <p:spPr bwMode="auto">
          <a:xfrm>
            <a:off x="-76200" y="198120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1800" dirty="0" smtClean="0">
                <a:solidFill>
                  <a:srgbClr val="FFFF00"/>
                </a:solidFill>
              </a:rPr>
              <a:t>7. Feast of Tabernacles</a:t>
            </a:r>
            <a:endParaRPr lang="en-US" sz="1800" b="0" u="sng" dirty="0">
              <a:solidFill>
                <a:srgbClr val="FFFF00"/>
              </a:solidFill>
              <a:effectLst/>
              <a:latin typeface="Arial Black" pitchFamily="34" charset="0"/>
            </a:endParaRPr>
          </a:p>
        </p:txBody>
      </p:sp>
      <p:sp>
        <p:nvSpPr>
          <p:cNvPr id="79" name="Subtitle 2"/>
          <p:cNvSpPr txBox="1">
            <a:spLocks/>
          </p:cNvSpPr>
          <p:nvPr/>
        </p:nvSpPr>
        <p:spPr bwMode="auto">
          <a:xfrm>
            <a:off x="1066800" y="6248400"/>
            <a:ext cx="868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1800" b="0" dirty="0" smtClean="0">
                <a:solidFill>
                  <a:schemeClr val="tx1"/>
                </a:solidFill>
              </a:rPr>
              <a:t>Seven </a:t>
            </a:r>
            <a:r>
              <a:rPr lang="en-US" sz="1800" b="0" dirty="0" smtClean="0">
                <a:solidFill>
                  <a:schemeClr val="tx1"/>
                </a:solidFill>
              </a:rPr>
              <a:t>days </a:t>
            </a:r>
            <a:r>
              <a:rPr lang="en-US" sz="1800" b="0" dirty="0" smtClean="0">
                <a:solidFill>
                  <a:schemeClr val="tx1"/>
                </a:solidFill>
              </a:rPr>
              <a:t>feast shows that </a:t>
            </a:r>
            <a:r>
              <a:rPr lang="en-US" sz="1800" b="0" dirty="0" smtClean="0">
                <a:solidFill>
                  <a:srgbClr val="680BC5"/>
                </a:solidFill>
              </a:rPr>
              <a:t>this incident will be for a long time.</a:t>
            </a:r>
            <a:endParaRPr lang="en-US" sz="1800" b="0" i="1" kern="0" dirty="0">
              <a:ln w="11430"/>
              <a:solidFill>
                <a:srgbClr val="680BC5"/>
              </a:solidFill>
              <a:latin typeface="+mn-lt"/>
            </a:endParaRPr>
          </a:p>
        </p:txBody>
      </p:sp>
      <p:sp>
        <p:nvSpPr>
          <p:cNvPr id="80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C00000"/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b="1" dirty="0">
                <a:solidFill>
                  <a:srgbClr val="FF0000"/>
                </a:solidFill>
                <a:latin typeface="tbdsunil" pitchFamily="2" charset="0"/>
              </a:rPr>
              <a:t> </a:t>
            </a:r>
            <a:endParaRPr lang="en-US" sz="1600" b="1" dirty="0">
              <a:solidFill>
                <a:srgbClr val="996633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81" name="Title 1"/>
          <p:cNvSpPr txBox="1">
            <a:spLocks/>
          </p:cNvSpPr>
          <p:nvPr/>
        </p:nvSpPr>
        <p:spPr bwMode="auto">
          <a:xfrm>
            <a:off x="838200" y="-228600"/>
            <a:ext cx="937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defRPr/>
            </a:pPr>
            <a:r>
              <a:rPr lang="en-US" sz="2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Semibold" pitchFamily="34" charset="0"/>
                <a:cs typeface="Segoe UI Semibold" pitchFamily="34" charset="0"/>
              </a:rPr>
              <a:t>I)</a:t>
            </a:r>
            <a:r>
              <a:rPr lang="en-US" sz="54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Semibold" pitchFamily="34" charset="0"/>
                <a:cs typeface="Segoe UI Semibold" pitchFamily="34" charset="0"/>
              </a:rPr>
              <a:t> </a:t>
            </a:r>
            <a:r>
              <a:rPr lang="en-US" sz="32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Semibold" pitchFamily="34" charset="0"/>
                <a:cs typeface="Segoe UI Semibold" pitchFamily="34" charset="0"/>
              </a:rPr>
              <a:t>INTRODUCTION  </a:t>
            </a:r>
            <a:r>
              <a:rPr lang="en-US" sz="40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oor Richard" pitchFamily="18" charset="0"/>
              </a:rPr>
              <a:t>Facts of these Feasts</a:t>
            </a:r>
            <a:endParaRPr lang="en-US" sz="7200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oor Richar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46" grpId="0"/>
      <p:bldP spid="72" grpId="0"/>
      <p:bldP spid="73" grpId="0"/>
      <p:bldP spid="75" grpId="0"/>
      <p:bldP spid="76" grpId="0"/>
      <p:bldP spid="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ubtitle 2"/>
          <p:cNvSpPr txBox="1">
            <a:spLocks/>
          </p:cNvSpPr>
          <p:nvPr/>
        </p:nvSpPr>
        <p:spPr>
          <a:xfrm>
            <a:off x="-76200" y="1066800"/>
            <a:ext cx="4648200" cy="5334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1. Feast of Passover </a:t>
            </a:r>
            <a:endParaRPr lang="en-US" sz="1800" b="0" u="sng" dirty="0"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sp>
        <p:nvSpPr>
          <p:cNvPr id="52" name="Subtitle 2"/>
          <p:cNvSpPr txBox="1">
            <a:spLocks/>
          </p:cNvSpPr>
          <p:nvPr/>
        </p:nvSpPr>
        <p:spPr>
          <a:xfrm>
            <a:off x="2590800" y="1066800"/>
            <a:ext cx="4648200" cy="5334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2. Feast of unleavened bread</a:t>
            </a:r>
            <a:endParaRPr lang="en-US" sz="1800" b="0" u="sng" dirty="0"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sp>
        <p:nvSpPr>
          <p:cNvPr id="53" name="Subtitle 2"/>
          <p:cNvSpPr txBox="1">
            <a:spLocks/>
          </p:cNvSpPr>
          <p:nvPr/>
        </p:nvSpPr>
        <p:spPr>
          <a:xfrm>
            <a:off x="6096000" y="1066800"/>
            <a:ext cx="4648200" cy="5334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3. Feast of </a:t>
            </a:r>
            <a:r>
              <a:rPr lang="en-US" sz="1800" dirty="0" err="1" smtClean="0">
                <a:solidFill>
                  <a:srgbClr val="FF0000"/>
                </a:solidFill>
              </a:rPr>
              <a:t>firstfruits</a:t>
            </a:r>
            <a:endParaRPr lang="en-US" sz="1800" b="0" u="sng" dirty="0"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sp>
        <p:nvSpPr>
          <p:cNvPr id="54" name="Subtitle 2"/>
          <p:cNvSpPr txBox="1">
            <a:spLocks/>
          </p:cNvSpPr>
          <p:nvPr/>
        </p:nvSpPr>
        <p:spPr>
          <a:xfrm>
            <a:off x="-76200" y="1447800"/>
            <a:ext cx="4648200" cy="5334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4. Feast of Pentecost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55" name="Subtitle 2"/>
          <p:cNvSpPr txBox="1">
            <a:spLocks/>
          </p:cNvSpPr>
          <p:nvPr/>
        </p:nvSpPr>
        <p:spPr>
          <a:xfrm>
            <a:off x="2590800" y="1447800"/>
            <a:ext cx="3200400" cy="457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5. Feast of Trumpets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56" name="Subtitle 2"/>
          <p:cNvSpPr txBox="1">
            <a:spLocks/>
          </p:cNvSpPr>
          <p:nvPr/>
        </p:nvSpPr>
        <p:spPr>
          <a:xfrm>
            <a:off x="6096000" y="1447800"/>
            <a:ext cx="4572000" cy="6096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6. The day of Atonement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2" name="Subtitle 2"/>
          <p:cNvSpPr txBox="1">
            <a:spLocks/>
          </p:cNvSpPr>
          <p:nvPr/>
        </p:nvSpPr>
        <p:spPr>
          <a:xfrm>
            <a:off x="-76200" y="1905000"/>
            <a:ext cx="5105400" cy="5334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7. Feast of Tabernacles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3" name="Subtitle 2"/>
          <p:cNvSpPr txBox="1">
            <a:spLocks/>
          </p:cNvSpPr>
          <p:nvPr/>
        </p:nvSpPr>
        <p:spPr bwMode="auto">
          <a:xfrm>
            <a:off x="76200" y="2514600"/>
            <a:ext cx="693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v"/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5.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These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were </a:t>
            </a:r>
            <a:r>
              <a:rPr lang="en-US" sz="2800" dirty="0" smtClean="0">
                <a:solidFill>
                  <a:srgbClr val="680BC5"/>
                </a:solidFill>
                <a:latin typeface="+mn-lt"/>
              </a:rPr>
              <a:t>Agricultural feasts</a:t>
            </a:r>
            <a:endParaRPr lang="en-US" sz="3600" b="1" i="1" kern="0" dirty="0">
              <a:ln w="11430"/>
              <a:solidFill>
                <a:srgbClr val="680BC5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pic>
        <p:nvPicPr>
          <p:cNvPr id="30" name="Picture 2" descr="agricultural feasts साठी प्रतिमा परिणाम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493498"/>
            <a:ext cx="2667000" cy="2002302"/>
          </a:xfrm>
          <a:prstGeom prst="rect">
            <a:avLst/>
          </a:prstGeom>
          <a:noFill/>
        </p:spPr>
      </p:pic>
      <p:sp>
        <p:nvSpPr>
          <p:cNvPr id="31" name="Subtitle 2"/>
          <p:cNvSpPr txBox="1">
            <a:spLocks/>
          </p:cNvSpPr>
          <p:nvPr/>
        </p:nvSpPr>
        <p:spPr bwMode="auto">
          <a:xfrm>
            <a:off x="152400" y="3124200"/>
            <a:ext cx="617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tx1"/>
                </a:solidFill>
                <a:latin typeface="Segoe UI Semibold" pitchFamily="34" charset="0"/>
                <a:cs typeface="Segoe UI Semibold" pitchFamily="34" charset="0"/>
              </a:rPr>
              <a:t>The feast of </a:t>
            </a:r>
            <a:r>
              <a:rPr lang="en-US" sz="2000" dirty="0" err="1" smtClean="0">
                <a:solidFill>
                  <a:schemeClr val="tx1"/>
                </a:solidFill>
                <a:latin typeface="Segoe UI Semibold" pitchFamily="34" charset="0"/>
                <a:cs typeface="Segoe UI Semibold" pitchFamily="34" charset="0"/>
              </a:rPr>
              <a:t>Firstfruits</a:t>
            </a:r>
            <a:r>
              <a:rPr lang="en-US" sz="2000" dirty="0" smtClean="0">
                <a:solidFill>
                  <a:schemeClr val="tx1"/>
                </a:solidFill>
                <a:latin typeface="Segoe UI Semibold" pitchFamily="34" charset="0"/>
                <a:cs typeface="Segoe UI Semibold" pitchFamily="34" charset="0"/>
              </a:rPr>
              <a:t>, was celebrated during </a:t>
            </a:r>
            <a:r>
              <a:rPr lang="en-US" sz="2000" dirty="0" smtClean="0">
                <a:solidFill>
                  <a:srgbClr val="FF0000"/>
                </a:solidFill>
                <a:latin typeface="Segoe UI Semibold" pitchFamily="34" charset="0"/>
                <a:cs typeface="Segoe UI Semibold" pitchFamily="34" charset="0"/>
              </a:rPr>
              <a:t>barley harvest</a:t>
            </a:r>
            <a:endParaRPr lang="en-US" sz="2000" b="1" i="1" kern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pic>
        <p:nvPicPr>
          <p:cNvPr id="32" name="Picture 18" descr="http://www.bible-study-lessons.com/images/Barley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97" y="5215879"/>
            <a:ext cx="1986455" cy="1565921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3" name="Subtitle 2"/>
          <p:cNvSpPr txBox="1">
            <a:spLocks/>
          </p:cNvSpPr>
          <p:nvPr/>
        </p:nvSpPr>
        <p:spPr bwMode="auto">
          <a:xfrm>
            <a:off x="6096000" y="1143000"/>
            <a:ext cx="3886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1800" dirty="0" smtClean="0">
                <a:solidFill>
                  <a:srgbClr val="00B0F0"/>
                </a:solidFill>
              </a:rPr>
              <a:t>3. Feast of </a:t>
            </a:r>
            <a:r>
              <a:rPr lang="en-US" sz="1800" dirty="0" err="1" smtClean="0">
                <a:solidFill>
                  <a:srgbClr val="00B0F0"/>
                </a:solidFill>
              </a:rPr>
              <a:t>firstfruits</a:t>
            </a:r>
            <a:endParaRPr lang="en-US" sz="1800" b="0" u="sng" dirty="0">
              <a:solidFill>
                <a:srgbClr val="00B0F0"/>
              </a:solidFill>
              <a:effectLst/>
              <a:latin typeface="Arial Black" pitchFamily="34" charset="0"/>
            </a:endParaRPr>
          </a:p>
        </p:txBody>
      </p:sp>
      <p:sp>
        <p:nvSpPr>
          <p:cNvPr id="34" name="Subtitle 2"/>
          <p:cNvSpPr txBox="1">
            <a:spLocks/>
          </p:cNvSpPr>
          <p:nvPr/>
        </p:nvSpPr>
        <p:spPr bwMode="auto">
          <a:xfrm>
            <a:off x="152401" y="3810000"/>
            <a:ext cx="632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tx1"/>
                </a:solidFill>
                <a:latin typeface="Segoe UI Semibold" pitchFamily="34" charset="0"/>
                <a:cs typeface="Segoe UI Semibold" pitchFamily="34" charset="0"/>
              </a:rPr>
              <a:t>The feast of Pentecost, was celebrated during </a:t>
            </a:r>
            <a:r>
              <a:rPr lang="en-US" sz="2000" dirty="0" smtClean="0">
                <a:solidFill>
                  <a:srgbClr val="FF0000"/>
                </a:solidFill>
                <a:latin typeface="Segoe UI Semibold" pitchFamily="34" charset="0"/>
                <a:cs typeface="Segoe UI Semibold" pitchFamily="34" charset="0"/>
              </a:rPr>
              <a:t>wheat harvest</a:t>
            </a:r>
            <a:endParaRPr lang="en-US" sz="2000" b="1" i="1" kern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pic>
        <p:nvPicPr>
          <p:cNvPr id="35" name="Picture 2" descr="http://msucares.com/news/print/cropreport/crop12/images/cr120601_wheat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3197" y="5221014"/>
            <a:ext cx="2185101" cy="1560785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6" name="Subtitle 2"/>
          <p:cNvSpPr txBox="1">
            <a:spLocks/>
          </p:cNvSpPr>
          <p:nvPr/>
        </p:nvSpPr>
        <p:spPr bwMode="auto">
          <a:xfrm>
            <a:off x="-76200" y="152400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4. Feast of Pentecost</a:t>
            </a:r>
            <a:endParaRPr lang="en-US" sz="1800" b="0" u="sng" dirty="0"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37" name="Subtitle 2"/>
          <p:cNvSpPr txBox="1">
            <a:spLocks/>
          </p:cNvSpPr>
          <p:nvPr/>
        </p:nvSpPr>
        <p:spPr bwMode="auto">
          <a:xfrm>
            <a:off x="152400" y="4495800"/>
            <a:ext cx="6248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tx1"/>
                </a:solidFill>
                <a:latin typeface="Segoe UI Semibold" pitchFamily="34" charset="0"/>
                <a:cs typeface="Segoe UI Semibold" pitchFamily="34" charset="0"/>
              </a:rPr>
              <a:t>The feast of Tabernacles, was celebrated during </a:t>
            </a:r>
            <a:r>
              <a:rPr lang="en-US" sz="2000" dirty="0" smtClean="0">
                <a:solidFill>
                  <a:srgbClr val="FF0000"/>
                </a:solidFill>
                <a:latin typeface="Segoe UI Semibold" pitchFamily="34" charset="0"/>
                <a:cs typeface="Segoe UI Semibold" pitchFamily="34" charset="0"/>
              </a:rPr>
              <a:t>corn and wine harvest (Deut 16.13).</a:t>
            </a:r>
            <a:endParaRPr lang="en-US" sz="2000" b="1" i="1" kern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pic>
        <p:nvPicPr>
          <p:cNvPr id="38" name="Picture 4" descr="http://www.thefieldposition.com/wp-content/uploads/2012/09/corn-in-a-ro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5221013"/>
            <a:ext cx="2352206" cy="1560787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" name="Picture 4" descr="feast of ingathering साठी प्रतिमा परिणाम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5223422"/>
            <a:ext cx="2057400" cy="159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Subtitle 2"/>
          <p:cNvSpPr txBox="1">
            <a:spLocks/>
          </p:cNvSpPr>
          <p:nvPr/>
        </p:nvSpPr>
        <p:spPr bwMode="auto">
          <a:xfrm>
            <a:off x="-76200" y="198120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438912" lvl="0" indent="-320040" algn="l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1800" dirty="0" smtClean="0">
                <a:solidFill>
                  <a:srgbClr val="FFFF00"/>
                </a:solidFill>
              </a:rPr>
              <a:t>7. Feast of Tabernacles</a:t>
            </a:r>
            <a:endParaRPr lang="en-US" sz="1800" b="0" u="sng" dirty="0">
              <a:solidFill>
                <a:srgbClr val="FFFF00"/>
              </a:solidFill>
              <a:effectLst/>
              <a:latin typeface="Arial Black" pitchFamily="34" charset="0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C00000"/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b="1" dirty="0">
                <a:solidFill>
                  <a:srgbClr val="FF0000"/>
                </a:solidFill>
                <a:latin typeface="tbdsunil" pitchFamily="2" charset="0"/>
              </a:rPr>
              <a:t> </a:t>
            </a:r>
            <a:endParaRPr lang="en-US" sz="1600" b="1" dirty="0">
              <a:solidFill>
                <a:srgbClr val="996633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 bwMode="auto">
          <a:xfrm>
            <a:off x="838200" y="-228600"/>
            <a:ext cx="937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defRPr/>
            </a:pPr>
            <a:r>
              <a:rPr lang="en-US" sz="2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Semibold" pitchFamily="34" charset="0"/>
                <a:cs typeface="Segoe UI Semibold" pitchFamily="34" charset="0"/>
              </a:rPr>
              <a:t>I)</a:t>
            </a:r>
            <a:r>
              <a:rPr lang="en-US" sz="54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Semibold" pitchFamily="34" charset="0"/>
                <a:cs typeface="Segoe UI Semibold" pitchFamily="34" charset="0"/>
              </a:rPr>
              <a:t> </a:t>
            </a:r>
            <a:r>
              <a:rPr lang="en-US" sz="32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Semibold" pitchFamily="34" charset="0"/>
                <a:cs typeface="Segoe UI Semibold" pitchFamily="34" charset="0"/>
              </a:rPr>
              <a:t>INTRODUCTION  </a:t>
            </a:r>
            <a:r>
              <a:rPr lang="en-US" sz="40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oor Richard" pitchFamily="18" charset="0"/>
              </a:rPr>
              <a:t>Facts of these Feasts</a:t>
            </a:r>
            <a:endParaRPr lang="en-US" sz="7200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oor Richar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31" grpId="0"/>
      <p:bldP spid="34" grpId="0"/>
      <p:bldP spid="3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12764</TotalTime>
  <Words>1410</Words>
  <Application>Microsoft PowerPoint</Application>
  <PresentationFormat>On-screen Show (4:3)</PresentationFormat>
  <Paragraphs>196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Module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SES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Knowing the True God</dc:title>
  <dc:creator>nlg</dc:creator>
  <cp:lastModifiedBy>amis</cp:lastModifiedBy>
  <cp:revision>324</cp:revision>
  <cp:lastPrinted>2004-09-07T18:14:53Z</cp:lastPrinted>
  <dcterms:created xsi:type="dcterms:W3CDTF">2004-08-11T23:20:28Z</dcterms:created>
  <dcterms:modified xsi:type="dcterms:W3CDTF">2017-04-23T13:44:05Z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